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4"/>
    <p:sldMasterId id="2147483659" r:id="rId5"/>
  </p:sldMasterIdLst>
  <p:notesMasterIdLst>
    <p:notesMasterId r:id="rId42"/>
  </p:notesMasterIdLst>
  <p:handoutMasterIdLst>
    <p:handoutMasterId r:id="rId43"/>
  </p:handoutMasterIdLst>
  <p:sldIdLst>
    <p:sldId id="452" r:id="rId6"/>
    <p:sldId id="408" r:id="rId7"/>
    <p:sldId id="409" r:id="rId8"/>
    <p:sldId id="410" r:id="rId9"/>
    <p:sldId id="411" r:id="rId10"/>
    <p:sldId id="412" r:id="rId11"/>
    <p:sldId id="448" r:id="rId12"/>
    <p:sldId id="413" r:id="rId13"/>
    <p:sldId id="414" r:id="rId14"/>
    <p:sldId id="415" r:id="rId15"/>
    <p:sldId id="416" r:id="rId16"/>
    <p:sldId id="417" r:id="rId17"/>
    <p:sldId id="418" r:id="rId18"/>
    <p:sldId id="419" r:id="rId19"/>
    <p:sldId id="420" r:id="rId20"/>
    <p:sldId id="421" r:id="rId21"/>
    <p:sldId id="453" r:id="rId22"/>
    <p:sldId id="423" r:id="rId23"/>
    <p:sldId id="424" r:id="rId24"/>
    <p:sldId id="425" r:id="rId25"/>
    <p:sldId id="426" r:id="rId26"/>
    <p:sldId id="427" r:id="rId27"/>
    <p:sldId id="428" r:id="rId28"/>
    <p:sldId id="454" r:id="rId29"/>
    <p:sldId id="429" r:id="rId30"/>
    <p:sldId id="449" r:id="rId31"/>
    <p:sldId id="430" r:id="rId32"/>
    <p:sldId id="431" r:id="rId33"/>
    <p:sldId id="455" r:id="rId34"/>
    <p:sldId id="456" r:id="rId35"/>
    <p:sldId id="457" r:id="rId36"/>
    <p:sldId id="433" r:id="rId37"/>
    <p:sldId id="434" r:id="rId38"/>
    <p:sldId id="451" r:id="rId39"/>
    <p:sldId id="450" r:id="rId40"/>
    <p:sldId id="298" r:id="rId41"/>
  </p:sldIdLst>
  <p:sldSz cx="9144000" cy="6858000" type="screen4x3"/>
  <p:notesSz cx="6858000" cy="9144000"/>
  <p:embeddedFontLst>
    <p:embeddedFont>
      <p:font typeface="Noto Sans Symbols" panose="020B0604020202020204" charset="0"/>
      <p:regular r:id="rId44"/>
      <p:bold r:id="rId45"/>
      <p:italic r:id="rId46"/>
      <p:boldItalic r:id="rId47"/>
    </p:embeddedFont>
    <p:embeddedFont>
      <p:font typeface="Segoe UI" panose="020B0502040204020203" pitchFamily="34" charset="0"/>
      <p:regular r:id="rId48"/>
      <p:bold r:id="rId49"/>
      <p:italic r:id="rId50"/>
      <p:boldItalic r:id="rId51"/>
    </p:embeddedFont>
    <p:embeddedFont>
      <p:font typeface="Verdana" panose="020B0604030504040204" pitchFamily="34"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929" userDrawn="1">
          <p15:clr>
            <a:srgbClr val="A4A3A4"/>
          </p15:clr>
        </p15:guide>
        <p15:guide id="2" pos="295" userDrawn="1">
          <p15:clr>
            <a:srgbClr val="A4A3A4"/>
          </p15:clr>
        </p15:guide>
        <p15:guide id="4" orient="horz" pos="119" userDrawn="1">
          <p15:clr>
            <a:srgbClr val="A4A3A4"/>
          </p15:clr>
        </p15:guide>
        <p15:guide id="5" orient="horz" pos="822" userDrawn="1">
          <p15:clr>
            <a:srgbClr val="A4A3A4"/>
          </p15:clr>
        </p15:guide>
        <p15:guide id="6" orient="horz" pos="981" userDrawn="1">
          <p15:clr>
            <a:srgbClr val="A4A3A4"/>
          </p15:clr>
        </p15:guide>
        <p15:guide id="7" pos="5465"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7" name="Buonanno, Lena" initials="BL" lastIdx="14" clrIdx="7">
    <p:extLst>
      <p:ext uri="{19B8F6BF-5375-455C-9EA6-DF929625EA0E}">
        <p15:presenceInfo xmlns:p15="http://schemas.microsoft.com/office/powerpoint/2012/main" userId="S::lena.buonanno@pearson.com::b7db25ab-1acc-4b12-b56c-c0da7966ba58" providerId="AD"/>
      </p:ext>
    </p:extLst>
  </p:cmAuthor>
  <p:cmAuthor id="1" name="Ruchi Sachdev" initials="" lastIdx="8" clrIdx="1"/>
  <p:cmAuthor id="8" name="Sherla, Bhanuprakash" initials="SB" lastIdx="1" clrIdx="8">
    <p:extLst>
      <p:ext uri="{19B8F6BF-5375-455C-9EA6-DF929625EA0E}">
        <p15:presenceInfo xmlns:p15="http://schemas.microsoft.com/office/powerpoint/2012/main" userId="S::bhanuprakash.sherla1@pearson.com::5b20508d-6c0f-42af-b8db-6b4d3ca3fbf6" providerId="AD"/>
      </p:ext>
    </p:extLst>
  </p:cmAuthor>
  <p:cmAuthor id="2" name="Sarah Reusché" initials="" lastIdx="13" clrIdx="2"/>
  <p:cmAuthor id="9" name="mike casey" initials="mc" lastIdx="10" clrIdx="9">
    <p:extLst>
      <p:ext uri="{19B8F6BF-5375-455C-9EA6-DF929625EA0E}">
        <p15:presenceInfo xmlns:p15="http://schemas.microsoft.com/office/powerpoint/2012/main" userId="f2cf422709588120" providerId="Windows Live"/>
      </p:ext>
    </p:extLst>
  </p:cmAuthor>
  <p:cmAuthor id="3" name="Nitin Shankar" initials="" lastIdx="6" clrIdx="3"/>
  <p:cmAuthor id="10" name="Edward Vincent" initials="EV" lastIdx="20" clrIdx="10">
    <p:extLst>
      <p:ext uri="{19B8F6BF-5375-455C-9EA6-DF929625EA0E}">
        <p15:presenceInfo xmlns:p15="http://schemas.microsoft.com/office/powerpoint/2012/main" userId="S-1-5-21-617317731-1927854996-104450171-146641" providerId="AD"/>
      </p:ext>
    </p:extLst>
  </p:cmAuthor>
  <p:cmAuthor id="4" name="Kristen Flathman" initials="" lastIdx="1" clrIdx="4"/>
  <p:cmAuthor id="11" name="CE" initials="CE" lastIdx="1" clrIdx="11">
    <p:extLst>
      <p:ext uri="{19B8F6BF-5375-455C-9EA6-DF929625EA0E}">
        <p15:presenceInfo xmlns:p15="http://schemas.microsoft.com/office/powerpoint/2012/main" userId="CE" providerId="None"/>
      </p:ext>
    </p:extLst>
  </p:cmAuthor>
  <p:cmAuthor id="5" name="Ben Schroeter" initials="" lastIdx="0" clrIdx="5"/>
  <p:cmAuthor id="6" name="AnnMarie Short" initials="AS" lastIdx="35" clrIdx="6">
    <p:extLst>
      <p:ext uri="{19B8F6BF-5375-455C-9EA6-DF929625EA0E}">
        <p15:presenceInfo xmlns:p15="http://schemas.microsoft.com/office/powerpoint/2012/main" userId="5a9a73d1263ca8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623" autoAdjust="0"/>
    <p:restoredTop sz="55292" autoAdjust="0"/>
  </p:normalViewPr>
  <p:slideViewPr>
    <p:cSldViewPr snapToGrid="0" snapToObjects="1">
      <p:cViewPr varScale="1">
        <p:scale>
          <a:sx n="110" d="100"/>
          <a:sy n="110" d="100"/>
        </p:scale>
        <p:origin x="1164" y="108"/>
      </p:cViewPr>
      <p:guideLst>
        <p:guide orient="horz" pos="3929"/>
        <p:guide pos="295"/>
        <p:guide orient="horz" pos="119"/>
        <p:guide orient="horz" pos="822"/>
        <p:guide orient="horz" pos="981"/>
        <p:guide pos="5465"/>
      </p:guideLst>
    </p:cSldViewPr>
  </p:slideViewPr>
  <p:outlineViewPr>
    <p:cViewPr>
      <p:scale>
        <a:sx n="33" d="100"/>
        <a:sy n="33" d="100"/>
      </p:scale>
      <p:origin x="0" y="-19446"/>
    </p:cViewPr>
  </p:outlineViewPr>
  <p:notesTextViewPr>
    <p:cViewPr>
      <p:scale>
        <a:sx n="100" d="100"/>
        <a:sy n="100" d="100"/>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notesMaster" Target="notesMasters/notesMaster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viewProps" Target="viewProps.xml"/><Relationship Id="rId5" Type="http://schemas.openxmlformats.org/officeDocument/2006/relationships/slideMaster" Target="slideMasters/slideMaster2.xml"/><Relationship Id="rId61" Type="http://schemas.microsoft.com/office/2016/11/relationships/changesInfo" Target="changesInfos/changesInfo1.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handoutMaster" Target="handoutMasters/handoutMaster1.xml"/><Relationship Id="rId48" Type="http://schemas.openxmlformats.org/officeDocument/2006/relationships/font" Target="fonts/font5.fntdata"/><Relationship Id="rId56" Type="http://schemas.openxmlformats.org/officeDocument/2006/relationships/commentAuthors" Target="commentAuthors.xml"/><Relationship Id="rId8" Type="http://schemas.openxmlformats.org/officeDocument/2006/relationships/slide" Target="slides/slide3.xml"/><Relationship Id="rId51" Type="http://schemas.openxmlformats.org/officeDocument/2006/relationships/font" Target="fonts/font8.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3.fntdata"/><Relationship Id="rId59"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6.fntdata"/><Relationship Id="rId57" Type="http://schemas.openxmlformats.org/officeDocument/2006/relationships/presProps" Target="presProp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llapandi Murugan" userId="213f20c9-52d8-446b-ab6b-14b65f01aa8b" providerId="ADAL" clId="{2D0CE958-C1BC-4FFB-B31F-EBE889D4D8FB}"/>
    <pc:docChg chg="modSld">
      <pc:chgData name="Chellapandi Murugan" userId="213f20c9-52d8-446b-ab6b-14b65f01aa8b" providerId="ADAL" clId="{2D0CE958-C1BC-4FFB-B31F-EBE889D4D8FB}" dt="2024-03-05T11:09:50.006" v="27" actId="962"/>
      <pc:docMkLst>
        <pc:docMk/>
      </pc:docMkLst>
      <pc:sldChg chg="modSp mod">
        <pc:chgData name="Chellapandi Murugan" userId="213f20c9-52d8-446b-ab6b-14b65f01aa8b" providerId="ADAL" clId="{2D0CE958-C1BC-4FFB-B31F-EBE889D4D8FB}" dt="2024-03-05T11:09:50.006" v="27" actId="962"/>
        <pc:sldMkLst>
          <pc:docMk/>
          <pc:sldMk cId="1922961096" sldId="451"/>
        </pc:sldMkLst>
        <pc:graphicFrameChg chg="mod">
          <ac:chgData name="Chellapandi Murugan" userId="213f20c9-52d8-446b-ab6b-14b65f01aa8b" providerId="ADAL" clId="{2D0CE958-C1BC-4FFB-B31F-EBE889D4D8FB}" dt="2024-03-05T11:09:50.006" v="27" actId="962"/>
          <ac:graphicFrameMkLst>
            <pc:docMk/>
            <pc:sldMk cId="1922961096" sldId="451"/>
            <ac:graphicFrameMk id="10" creationId="{00000000-0000-0000-0000-000000000000}"/>
          </ac:graphicFrameMkLst>
        </pc:graphicFrame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5/3/2024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wmf>
</file>

<file path=ppt/media/image14.png>
</file>

<file path=ppt/media/image15.png>
</file>

<file path=ppt/media/image16.svg>
</file>

<file path=ppt/media/image2.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6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78090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Panel (a) shows your production possibilities frontier.  Cherries, in pounds, is on the x-axis, and apples, in pounds, is on the y-axis. A line starts at (0, 20) and falls diagonally to the right to (20, 0). This is Your </a:t>
            </a:r>
            <a:r>
              <a:rPr lang="en-US" sz="1200" b="0" i="1" u="none" strike="noStrike" kern="1200" cap="none" dirty="0">
                <a:solidFill>
                  <a:schemeClr val="dk1"/>
                </a:solidFill>
                <a:effectLst/>
                <a:latin typeface="Arial"/>
                <a:ea typeface="Arial"/>
                <a:cs typeface="Arial"/>
                <a:sym typeface="Arial"/>
              </a:rPr>
              <a:t>PPF</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Panel (b) shows your neighbor's production possibilities frontier. The axes are the same. A line starts at (0, 30) and falls diagonally to the right to (60, 0). This is your neighbor's </a:t>
            </a:r>
            <a:r>
              <a:rPr lang="en-US" sz="1200" b="0" i="1" u="none" strike="noStrike" kern="1200" cap="none" dirty="0">
                <a:solidFill>
                  <a:schemeClr val="dk1"/>
                </a:solidFill>
                <a:effectLst/>
                <a:latin typeface="Arial"/>
                <a:ea typeface="Arial"/>
                <a:cs typeface="Arial"/>
                <a:sym typeface="Arial"/>
              </a:rPr>
              <a:t>PPF</a:t>
            </a:r>
            <a:r>
              <a:rPr lang="en-US" sz="1200" b="0" i="0" u="none" strike="noStrike" kern="1200" cap="none" dirty="0">
                <a:solidFill>
                  <a:schemeClr val="dk1"/>
                </a:solidFill>
                <a:effectLst/>
                <a:latin typeface="Arial"/>
                <a:ea typeface="Arial"/>
                <a:cs typeface="Arial"/>
                <a:sym typeface="Arial"/>
              </a:rPr>
              <a:t>. </a:t>
            </a:r>
            <a:endParaRPr lang="en-AU"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23424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847670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graphs are as follows. (a) Your production and consumption with trade. The X axis represents cherries in pounds, and the Y axis represents the apples in pounds. The graph plots a line representing your P </a:t>
            </a:r>
            <a:r>
              <a:rPr lang="en-US" sz="1200" b="0" i="0" u="none" strike="noStrike" kern="1200" cap="none" dirty="0" err="1">
                <a:solidFill>
                  <a:schemeClr val="dk1"/>
                </a:solidFill>
                <a:effectLst/>
                <a:latin typeface="Arial"/>
                <a:ea typeface="Arial"/>
                <a:cs typeface="Arial"/>
                <a:sym typeface="Arial"/>
              </a:rPr>
              <a:t>P</a:t>
            </a:r>
            <a:r>
              <a:rPr lang="en-US" sz="1200" b="0" i="0" u="none" strike="noStrike" kern="1200" cap="none" dirty="0">
                <a:solidFill>
                  <a:schemeClr val="dk1"/>
                </a:solidFill>
                <a:effectLst/>
                <a:latin typeface="Arial"/>
                <a:ea typeface="Arial"/>
                <a:cs typeface="Arial"/>
                <a:sym typeface="Arial"/>
              </a:rPr>
              <a:t> F starts at (0, 20), passes through point A (12, 8), and ends at (20, 0). The point A (12, 8) is your consumption without trade. (b) The X axis represents cherries in pounds, and Y represents apples in pounds. The graph plots a line that represents your neighbor’s P </a:t>
            </a:r>
            <a:r>
              <a:rPr lang="en-US" sz="1200" b="0" i="0" u="none" strike="noStrike" kern="1200" cap="none" dirty="0" err="1">
                <a:solidFill>
                  <a:schemeClr val="dk1"/>
                </a:solidFill>
                <a:effectLst/>
                <a:latin typeface="Arial"/>
                <a:ea typeface="Arial"/>
                <a:cs typeface="Arial"/>
                <a:sym typeface="Arial"/>
              </a:rPr>
              <a:t>P</a:t>
            </a:r>
            <a:r>
              <a:rPr lang="en-US" sz="1200" b="0" i="0" u="none" strike="noStrike" kern="1200" cap="none" dirty="0">
                <a:solidFill>
                  <a:schemeClr val="dk1"/>
                </a:solidFill>
                <a:effectLst/>
                <a:latin typeface="Arial"/>
                <a:ea typeface="Arial"/>
                <a:cs typeface="Arial"/>
                <a:sym typeface="Arial"/>
              </a:rPr>
              <a:t> F. The line starts at (0, 30), passes through C (42, 9), and ends at (60, 0). Point C, (42, 9) is your neighbor’s consumption without trade.</a:t>
            </a:r>
            <a:r>
              <a:rPr lang="en-US" dirty="0"/>
              <a:t> </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317277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Panel (a) shows your production and consumption with trade. Cherries is plotted versus apples, with both shown in pounds. The line your </a:t>
            </a:r>
            <a:r>
              <a:rPr lang="en-US" sz="1200" b="0" i="1" u="none" strike="noStrike" kern="1200" cap="none" dirty="0">
                <a:solidFill>
                  <a:schemeClr val="dk1"/>
                </a:solidFill>
                <a:effectLst/>
                <a:latin typeface="Arial"/>
                <a:ea typeface="Arial"/>
                <a:cs typeface="Arial"/>
                <a:sym typeface="Arial"/>
              </a:rPr>
              <a:t>PPF</a:t>
            </a:r>
            <a:r>
              <a:rPr lang="en-US" sz="1200" b="0" i="0" u="none" strike="noStrike" kern="1200" cap="none" dirty="0">
                <a:solidFill>
                  <a:schemeClr val="dk1"/>
                </a:solidFill>
                <a:effectLst/>
                <a:latin typeface="Arial"/>
                <a:ea typeface="Arial"/>
                <a:cs typeface="Arial"/>
                <a:sym typeface="Arial"/>
              </a:rPr>
              <a:t> starts at (0, 20), which is your production with trade, and falls diagonally to (20, 0). The line passes through point </a:t>
            </a:r>
            <a:r>
              <a:rPr lang="en-US" sz="1200" b="0" i="1" u="none" strike="noStrike" kern="1200" cap="none" dirty="0">
                <a:solidFill>
                  <a:schemeClr val="dk1"/>
                </a:solidFill>
                <a:effectLst/>
                <a:latin typeface="Arial"/>
                <a:ea typeface="Arial"/>
                <a:cs typeface="Arial"/>
                <a:sym typeface="Arial"/>
              </a:rPr>
              <a:t>A</a:t>
            </a:r>
            <a:r>
              <a:rPr lang="en-US" sz="1200" b="0" i="0" u="none" strike="noStrike" kern="1200" cap="none" dirty="0">
                <a:solidFill>
                  <a:schemeClr val="dk1"/>
                </a:solidFill>
                <a:effectLst/>
                <a:latin typeface="Arial"/>
                <a:ea typeface="Arial"/>
                <a:cs typeface="Arial"/>
                <a:sym typeface="Arial"/>
              </a:rPr>
              <a:t>, at (12, 8), which is your consumption without trade. Point </a:t>
            </a:r>
            <a:r>
              <a:rPr lang="en-US" sz="1200" b="0" i="1" u="none" strike="noStrike" kern="1200" cap="none" dirty="0">
                <a:solidFill>
                  <a:schemeClr val="dk1"/>
                </a:solidFill>
                <a:effectLst/>
                <a:latin typeface="Arial"/>
                <a:ea typeface="Arial"/>
                <a:cs typeface="Arial"/>
                <a:sym typeface="Arial"/>
              </a:rPr>
              <a:t>B</a:t>
            </a:r>
            <a:r>
              <a:rPr lang="en-US" sz="1200" b="0" i="0" u="none" strike="noStrike" kern="1200" cap="none" dirty="0">
                <a:solidFill>
                  <a:schemeClr val="dk1"/>
                </a:solidFill>
                <a:effectLst/>
                <a:latin typeface="Arial"/>
                <a:ea typeface="Arial"/>
                <a:cs typeface="Arial"/>
                <a:sym typeface="Arial"/>
              </a:rPr>
              <a:t>, at (15, 10), is your consumption with trade. Part (b) shows your neighbor's production and consumption with trade. The axes are the same. A line starts at (0, 30) and falls diagonally to the right to (60, 0), which is your neighbor's production with trade. The line is your neighbor's </a:t>
            </a:r>
            <a:r>
              <a:rPr lang="en-US" sz="1200" b="0" i="1" u="none" strike="noStrike" kern="1200" cap="none" dirty="0">
                <a:solidFill>
                  <a:schemeClr val="dk1"/>
                </a:solidFill>
                <a:effectLst/>
                <a:latin typeface="Arial"/>
                <a:ea typeface="Arial"/>
                <a:cs typeface="Arial"/>
                <a:sym typeface="Arial"/>
              </a:rPr>
              <a:t>PPF</a:t>
            </a:r>
            <a:r>
              <a:rPr lang="en-US" sz="1200" b="0" i="0" u="none" strike="noStrike" kern="1200" cap="none" dirty="0">
                <a:solidFill>
                  <a:schemeClr val="dk1"/>
                </a:solidFill>
                <a:effectLst/>
                <a:latin typeface="Arial"/>
                <a:ea typeface="Arial"/>
                <a:cs typeface="Arial"/>
                <a:sym typeface="Arial"/>
              </a:rPr>
              <a:t>. The line passes through point </a:t>
            </a:r>
            <a:r>
              <a:rPr lang="en-US" sz="1200" b="0" i="1" u="none" strike="noStrike" kern="1200" cap="none" dirty="0">
                <a:solidFill>
                  <a:schemeClr val="dk1"/>
                </a:solidFill>
                <a:effectLst/>
                <a:latin typeface="Arial"/>
                <a:ea typeface="Arial"/>
                <a:cs typeface="Arial"/>
                <a:sym typeface="Arial"/>
              </a:rPr>
              <a:t>C</a:t>
            </a:r>
            <a:r>
              <a:rPr lang="en-US" sz="1200" b="0" i="0" u="none" strike="noStrike" kern="1200" cap="none" dirty="0">
                <a:solidFill>
                  <a:schemeClr val="dk1"/>
                </a:solidFill>
                <a:effectLst/>
                <a:latin typeface="Arial"/>
                <a:ea typeface="Arial"/>
                <a:cs typeface="Arial"/>
                <a:sym typeface="Arial"/>
              </a:rPr>
              <a:t>, at (42, 9), which is your neighbor’s consumption without trade.</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211121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In Panel (a), the X-axis represents cherries in pounds, and </a:t>
            </a:r>
            <a:r>
              <a:rPr lang="en-US" sz="1200" b="0" i="1" u="none" strike="noStrike" kern="1200" cap="none" noProof="0" dirty="0">
                <a:solidFill>
                  <a:schemeClr val="dk1"/>
                </a:solidFill>
                <a:effectLst/>
                <a:latin typeface="Arial"/>
                <a:ea typeface="Arial"/>
                <a:cs typeface="Arial"/>
                <a:sym typeface="Arial"/>
              </a:rPr>
              <a:t>Y</a:t>
            </a:r>
            <a:r>
              <a:rPr lang="en-US" sz="1200" b="0" i="0" u="none" strike="noStrike" kern="1200" cap="none" noProof="0" dirty="0">
                <a:solidFill>
                  <a:schemeClr val="dk1"/>
                </a:solidFill>
                <a:effectLst/>
                <a:latin typeface="Arial"/>
                <a:ea typeface="Arial"/>
                <a:cs typeface="Arial"/>
                <a:sym typeface="Arial"/>
              </a:rPr>
              <a:t> represents apples in pounds. The point at (0, 20) is your production trade. Point </a:t>
            </a:r>
            <a:r>
              <a:rPr lang="en-US" sz="1200" b="0" i="1" u="none" strike="noStrike" kern="1200" cap="none" noProof="0" dirty="0">
                <a:solidFill>
                  <a:schemeClr val="dk1"/>
                </a:solidFill>
                <a:effectLst/>
                <a:latin typeface="Arial"/>
                <a:ea typeface="Arial"/>
                <a:cs typeface="Arial"/>
                <a:sym typeface="Arial"/>
              </a:rPr>
              <a:t>A</a:t>
            </a:r>
            <a:r>
              <a:rPr lang="en-US" sz="1200" b="0" i="0" u="none" strike="noStrike" kern="1200" cap="none" noProof="0" dirty="0">
                <a:solidFill>
                  <a:schemeClr val="dk1"/>
                </a:solidFill>
                <a:effectLst/>
                <a:latin typeface="Arial"/>
                <a:ea typeface="Arial"/>
                <a:cs typeface="Arial"/>
                <a:sym typeface="Arial"/>
              </a:rPr>
              <a:t>, (12, 8) is your consumption without trade. Point B, (15, 10), is your consumption with trade. The line that runs through the points is the production possibilities frontier.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In Panel (b), the X-axis represents cherries in pounds, and </a:t>
            </a:r>
            <a:r>
              <a:rPr lang="en-US" sz="1200" b="0" i="1" u="none" strike="noStrike" kern="1200" cap="none" noProof="0" dirty="0">
                <a:solidFill>
                  <a:schemeClr val="dk1"/>
                </a:solidFill>
                <a:effectLst/>
                <a:latin typeface="Arial"/>
                <a:ea typeface="Arial"/>
                <a:cs typeface="Arial"/>
                <a:sym typeface="Arial"/>
              </a:rPr>
              <a:t>Y</a:t>
            </a:r>
            <a:r>
              <a:rPr lang="en-US" sz="1200" b="0" i="0" u="none" strike="noStrike" kern="1200" cap="none" noProof="0" dirty="0">
                <a:solidFill>
                  <a:schemeClr val="dk1"/>
                </a:solidFill>
                <a:effectLst/>
                <a:latin typeface="Arial"/>
                <a:ea typeface="Arial"/>
                <a:cs typeface="Arial"/>
                <a:sym typeface="Arial"/>
              </a:rPr>
              <a:t> represents apples in pounds. Point </a:t>
            </a:r>
            <a:r>
              <a:rPr lang="en-US" sz="1200" b="0" i="1" u="none" strike="noStrike" kern="1200" cap="none" noProof="0" dirty="0">
                <a:solidFill>
                  <a:schemeClr val="dk1"/>
                </a:solidFill>
                <a:effectLst/>
                <a:latin typeface="Arial"/>
                <a:ea typeface="Arial"/>
                <a:cs typeface="Arial"/>
                <a:sym typeface="Arial"/>
              </a:rPr>
              <a:t>C</a:t>
            </a:r>
            <a:r>
              <a:rPr lang="en-US" sz="1200" b="0" i="0" u="none" strike="noStrike" kern="1200" cap="none" noProof="0" dirty="0">
                <a:solidFill>
                  <a:schemeClr val="dk1"/>
                </a:solidFill>
                <a:effectLst/>
                <a:latin typeface="Arial"/>
                <a:ea typeface="Arial"/>
                <a:cs typeface="Arial"/>
                <a:sym typeface="Arial"/>
              </a:rPr>
              <a:t>, (42, 9), is your neighbor’s consumption without trade. Point </a:t>
            </a:r>
            <a:r>
              <a:rPr lang="en-US" sz="1200" b="0" i="1" u="none" strike="noStrike" kern="1200" cap="none" noProof="0" dirty="0">
                <a:solidFill>
                  <a:schemeClr val="dk1"/>
                </a:solidFill>
                <a:effectLst/>
                <a:latin typeface="Arial"/>
                <a:ea typeface="Arial"/>
                <a:cs typeface="Arial"/>
                <a:sym typeface="Arial"/>
              </a:rPr>
              <a:t>D</a:t>
            </a:r>
            <a:r>
              <a:rPr lang="en-US" sz="1200" b="0" i="0" u="none" strike="noStrike" kern="1200" cap="none" noProof="0" dirty="0">
                <a:solidFill>
                  <a:schemeClr val="dk1"/>
                </a:solidFill>
                <a:effectLst/>
                <a:latin typeface="Arial"/>
                <a:ea typeface="Arial"/>
                <a:cs typeface="Arial"/>
                <a:sym typeface="Arial"/>
              </a:rPr>
              <a:t>, (45, 10), is your neighbor’s consumption with trade. Point (60, 0) is your neighbor’s production with trade. The line running through the points is your neighbor’s production possibilities frontier.</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125477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311109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422423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Segoe UI" panose="020B0502040204020203" pitchFamily="34" charset="0"/>
              </a:rPr>
              <a:t>Households influence factor markets by providing labor, capital, natural resources and entrepreneurial ability to firms. Firms influence product markets that provide goods and services to the households. Households consume from the product markets. This consumption of goods and services helps firms earn profits. Firms use that profit to fund research from the factor markets that are passed on as wages and other payments to households.</a:t>
            </a:r>
            <a:endParaRPr lang="en-US" sz="1800" dirty="0">
              <a:effectLst/>
              <a:latin typeface="Arial" panose="020B0604020202020204" pitchFamily="34" charset="0"/>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288218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Segoe UI" panose="020B0502040204020203" pitchFamily="34" charset="0"/>
              </a:rPr>
              <a:t>Households influence factor markets by providing labor, capital, natural resources and entrepreneurial ability to firms. Firms influence product markets that provide goods and services to the households. Households consume from the product markets. This consumption of goods and services helps firms earn profits. Firms use that profit to fund research from the factor markets that are passed on as wages and other payments to households.</a:t>
            </a:r>
            <a:endParaRPr lang="en-US" sz="1800" dirty="0">
              <a:effectLst/>
              <a:latin typeface="Arial" panose="020B0604020202020204" pitchFamily="34" charset="0"/>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645174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2595909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62461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0883315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0440394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36</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Tesla ultimately sold the Model 3 in 2021 for $37,990 for the lowest priced version.</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213899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328223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table is titled, Ford’s production possibilities. The column headings from left to right are choice, quantity of gasoline powered F-150s produced per day, and quantity of </a:t>
            </a:r>
            <a:r>
              <a:rPr lang="en-US" sz="1200" b="0" i="0" u="none" strike="noStrike" kern="1200" cap="none" dirty="0" err="1">
                <a:solidFill>
                  <a:schemeClr val="dk1"/>
                </a:solidFill>
                <a:effectLst/>
                <a:latin typeface="Arial"/>
                <a:ea typeface="Arial"/>
                <a:cs typeface="Arial"/>
                <a:sym typeface="Arial"/>
              </a:rPr>
              <a:t>lightnings</a:t>
            </a:r>
            <a:r>
              <a:rPr lang="en-US" sz="1200" b="0" i="0" u="none" strike="noStrike" kern="1200" cap="none" dirty="0">
                <a:solidFill>
                  <a:schemeClr val="dk1"/>
                </a:solidFill>
                <a:effectLst/>
                <a:latin typeface="Arial"/>
                <a:ea typeface="Arial"/>
                <a:cs typeface="Arial"/>
                <a:sym typeface="Arial"/>
              </a:rPr>
              <a:t> produced per day. The row entries are as follows. Row 1. A, 80, 0. Row 2. B, 60, 20. Row 3. C, 40, 40. Row 4. D, 20, 60. Row 5. E, 0, 80.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On the graph, the X axis represents the quantity of </a:t>
            </a:r>
            <a:r>
              <a:rPr lang="en-US" sz="1200" b="0" i="0" u="none" strike="noStrike" kern="1200" cap="none" dirty="0" err="1">
                <a:solidFill>
                  <a:schemeClr val="dk1"/>
                </a:solidFill>
                <a:effectLst/>
                <a:latin typeface="Arial"/>
                <a:ea typeface="Arial"/>
                <a:cs typeface="Arial"/>
                <a:sym typeface="Arial"/>
              </a:rPr>
              <a:t>lightnings</a:t>
            </a:r>
            <a:r>
              <a:rPr lang="en-US" sz="1200" b="0" i="0" u="none" strike="noStrike" kern="1200" cap="none" dirty="0">
                <a:solidFill>
                  <a:schemeClr val="dk1"/>
                </a:solidFill>
                <a:effectLst/>
                <a:latin typeface="Arial"/>
                <a:ea typeface="Arial"/>
                <a:cs typeface="Arial"/>
                <a:sym typeface="Arial"/>
              </a:rPr>
              <a:t> produced per day, and the Y axis represents the quantity of gasoline powered F 150 produced per day. Data points include</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A, (0, 80)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B, (20, 60)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C, (40, 40)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D, (60, 20)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E, (80, 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F, (10, 30)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G, (50, 60)</a:t>
            </a:r>
          </a:p>
          <a:p>
            <a:r>
              <a:rPr lang="en-US" sz="1200" b="0" i="0" u="none" strike="noStrike" kern="1200" cap="none" dirty="0">
                <a:solidFill>
                  <a:schemeClr val="dk1"/>
                </a:solidFill>
                <a:effectLst/>
                <a:latin typeface="Arial"/>
                <a:ea typeface="Arial"/>
                <a:cs typeface="Arial"/>
                <a:sym typeface="Arial"/>
              </a:rPr>
              <a:t>A downward trending line passes through points A, B, C, D, and E, and represents Ford's production possibilities frontier showing its trade off between producing gasoline powered F 150s and </a:t>
            </a:r>
            <a:r>
              <a:rPr lang="en-US" sz="1200" b="0" i="0" u="none" strike="noStrike" kern="1200" cap="none" dirty="0" err="1">
                <a:solidFill>
                  <a:schemeClr val="dk1"/>
                </a:solidFill>
                <a:effectLst/>
                <a:latin typeface="Arial"/>
                <a:ea typeface="Arial"/>
                <a:cs typeface="Arial"/>
                <a:sym typeface="Arial"/>
              </a:rPr>
              <a:t>Lightnings</a:t>
            </a:r>
            <a:r>
              <a:rPr lang="en-US" sz="1200" b="0" i="0" u="none" strike="noStrike" kern="1200" cap="none" dirty="0">
                <a:solidFill>
                  <a:schemeClr val="dk1"/>
                </a:solidFill>
                <a:effectLst/>
                <a:latin typeface="Arial"/>
                <a:ea typeface="Arial"/>
                <a:cs typeface="Arial"/>
                <a:sym typeface="Arial"/>
              </a:rPr>
              <a:t>. Point F represents a combination that is inefficient because not all resources are being used. Point G represents a combination that is unattainable with current resources.</a:t>
            </a:r>
            <a:r>
              <a:rPr lang="en-US" dirty="0"/>
              <a:t> </a:t>
            </a:r>
            <a:endParaRPr lang="en-US"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004897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table is titled, Ford’s production possibilities. The column headings from left to right are choice, quantity of gasoline powered F-150s produced per day, and quantity of </a:t>
            </a:r>
            <a:r>
              <a:rPr lang="en-US" sz="1200" b="0" i="0" u="none" strike="noStrike" kern="1200" cap="none" dirty="0" err="1">
                <a:solidFill>
                  <a:schemeClr val="dk1"/>
                </a:solidFill>
                <a:effectLst/>
                <a:latin typeface="Arial"/>
                <a:ea typeface="Arial"/>
                <a:cs typeface="Arial"/>
                <a:sym typeface="Arial"/>
              </a:rPr>
              <a:t>lightnings</a:t>
            </a:r>
            <a:r>
              <a:rPr lang="en-US" sz="1200" b="0" i="0" u="none" strike="noStrike" kern="1200" cap="none" dirty="0">
                <a:solidFill>
                  <a:schemeClr val="dk1"/>
                </a:solidFill>
                <a:effectLst/>
                <a:latin typeface="Arial"/>
                <a:ea typeface="Arial"/>
                <a:cs typeface="Arial"/>
                <a:sym typeface="Arial"/>
              </a:rPr>
              <a:t> produced per day. The row entries are as follows. Row 1. A, 80, 0. Row 2. B, 60, 20. Row 3. C, 40, 40. Row 4. D, 20, 60. Row 5. E, 0, 80.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On the graph, the X axis represents the quantity of </a:t>
            </a:r>
            <a:r>
              <a:rPr lang="en-US" sz="1200" b="0" i="0" u="none" strike="noStrike" kern="1200" cap="none" dirty="0" err="1">
                <a:solidFill>
                  <a:schemeClr val="dk1"/>
                </a:solidFill>
                <a:effectLst/>
                <a:latin typeface="Arial"/>
                <a:ea typeface="Arial"/>
                <a:cs typeface="Arial"/>
                <a:sym typeface="Arial"/>
              </a:rPr>
              <a:t>lightnings</a:t>
            </a:r>
            <a:r>
              <a:rPr lang="en-US" sz="1200" b="0" i="0" u="none" strike="noStrike" kern="1200" cap="none" dirty="0">
                <a:solidFill>
                  <a:schemeClr val="dk1"/>
                </a:solidFill>
                <a:effectLst/>
                <a:latin typeface="Arial"/>
                <a:ea typeface="Arial"/>
                <a:cs typeface="Arial"/>
                <a:sym typeface="Arial"/>
              </a:rPr>
              <a:t> produced per day, and the Y axis represents the quantity of gasoline powered F 150 produced per day. Data points include</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A, (0, 80)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B, (20, 60)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C, (40, 40)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D, (60, 20)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E, (80, 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F, (10, 30)</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G, (50, 60)</a:t>
            </a:r>
          </a:p>
          <a:p>
            <a:r>
              <a:rPr lang="en-US" sz="1200" b="0" i="0" u="none" strike="noStrike" kern="1200" cap="none" dirty="0">
                <a:solidFill>
                  <a:schemeClr val="dk1"/>
                </a:solidFill>
                <a:effectLst/>
                <a:latin typeface="Arial"/>
                <a:ea typeface="Arial"/>
                <a:cs typeface="Arial"/>
                <a:sym typeface="Arial"/>
              </a:rPr>
              <a:t>A downward trending line passes through points A, B, C, D, and E, and represents Ford's production possibilities frontier showing its trade off between producing gasoline powered F 150s and </a:t>
            </a:r>
            <a:r>
              <a:rPr lang="en-US" sz="1200" b="0" i="0" u="none" strike="noStrike" kern="1200" cap="none" dirty="0" err="1">
                <a:solidFill>
                  <a:schemeClr val="dk1"/>
                </a:solidFill>
                <a:effectLst/>
                <a:latin typeface="Arial"/>
                <a:ea typeface="Arial"/>
                <a:cs typeface="Arial"/>
                <a:sym typeface="Arial"/>
              </a:rPr>
              <a:t>Lightnings</a:t>
            </a:r>
            <a:r>
              <a:rPr lang="en-US" sz="1200" b="0" i="0" u="none" strike="noStrike" kern="1200" cap="none" dirty="0">
                <a:solidFill>
                  <a:schemeClr val="dk1"/>
                </a:solidFill>
                <a:effectLst/>
                <a:latin typeface="Arial"/>
                <a:ea typeface="Arial"/>
                <a:cs typeface="Arial"/>
                <a:sym typeface="Arial"/>
              </a:rPr>
              <a:t>. Point F represents a combination that is inefficient because not all resources are being used. Point G represents a combination that is unattainable with current resources.</a:t>
            </a:r>
            <a:r>
              <a:rPr lang="en-US" dirty="0"/>
              <a:t> </a:t>
            </a:r>
            <a:endParaRPr lang="en-US"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73995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a:t>
            </a:r>
            <a:r>
              <a:rPr lang="en-US" sz="1200" b="0" i="1" u="none" strike="noStrike" kern="1200" cap="none" noProof="0" dirty="0">
                <a:solidFill>
                  <a:schemeClr val="dk1"/>
                </a:solidFill>
                <a:effectLst/>
                <a:latin typeface="Arial"/>
                <a:ea typeface="Arial"/>
                <a:cs typeface="Arial"/>
                <a:sym typeface="Arial"/>
              </a:rPr>
              <a:t>X</a:t>
            </a:r>
            <a:r>
              <a:rPr lang="en-US" sz="1200" b="0" i="0" u="none" strike="noStrike" kern="1200" cap="none" noProof="0" dirty="0">
                <a:solidFill>
                  <a:schemeClr val="dk1"/>
                </a:solidFill>
                <a:effectLst/>
                <a:latin typeface="Arial"/>
                <a:ea typeface="Arial"/>
                <a:cs typeface="Arial"/>
                <a:sym typeface="Arial"/>
              </a:rPr>
              <a:t>-axis represents automobiles, and the </a:t>
            </a:r>
            <a:r>
              <a:rPr lang="en-US" sz="1200" b="0" i="1" u="none" strike="noStrike" kern="1200" cap="none" noProof="0" dirty="0">
                <a:solidFill>
                  <a:schemeClr val="dk1"/>
                </a:solidFill>
                <a:effectLst/>
                <a:latin typeface="Arial"/>
                <a:ea typeface="Arial"/>
                <a:cs typeface="Arial"/>
                <a:sym typeface="Arial"/>
              </a:rPr>
              <a:t>Y</a:t>
            </a:r>
            <a:r>
              <a:rPr lang="en-US" sz="1200" b="0" i="0" u="none" strike="noStrike" kern="1200" cap="none" noProof="0" dirty="0">
                <a:solidFill>
                  <a:schemeClr val="dk1"/>
                </a:solidFill>
                <a:effectLst/>
                <a:latin typeface="Arial"/>
                <a:ea typeface="Arial"/>
                <a:cs typeface="Arial"/>
                <a:sym typeface="Arial"/>
              </a:rPr>
              <a:t>-axis represents tanks. The data set includes </a:t>
            </a:r>
            <a:r>
              <a:rPr lang="en-US" sz="1200" b="0" i="1" u="none" strike="noStrike" kern="1200" cap="none" noProof="0" dirty="0">
                <a:solidFill>
                  <a:schemeClr val="dk1"/>
                </a:solidFill>
                <a:effectLst/>
                <a:latin typeface="Arial"/>
                <a:ea typeface="Arial"/>
                <a:cs typeface="Arial"/>
                <a:sym typeface="Arial"/>
              </a:rPr>
              <a:t>A</a:t>
            </a:r>
            <a:r>
              <a:rPr lang="en-US" sz="1200" b="0" i="0" u="none" strike="noStrike" kern="1200" cap="none" noProof="0" dirty="0">
                <a:solidFill>
                  <a:schemeClr val="dk1"/>
                </a:solidFill>
                <a:effectLst/>
                <a:latin typeface="Arial"/>
                <a:ea typeface="Arial"/>
                <a:cs typeface="Arial"/>
                <a:sym typeface="Arial"/>
              </a:rPr>
              <a:t>, (0, 400), </a:t>
            </a:r>
            <a:r>
              <a:rPr lang="en-US" sz="1200" b="0" i="1" u="none" strike="noStrike" kern="1200" cap="none" noProof="0" dirty="0">
                <a:solidFill>
                  <a:schemeClr val="dk1"/>
                </a:solidFill>
                <a:effectLst/>
                <a:latin typeface="Arial"/>
                <a:ea typeface="Arial"/>
                <a:cs typeface="Arial"/>
                <a:sym typeface="Arial"/>
              </a:rPr>
              <a:t>B</a:t>
            </a:r>
            <a:r>
              <a:rPr lang="en-US" sz="1200" b="0" i="0" u="none" strike="noStrike" kern="1200" cap="none" noProof="0" dirty="0">
                <a:solidFill>
                  <a:schemeClr val="dk1"/>
                </a:solidFill>
                <a:effectLst/>
                <a:latin typeface="Arial"/>
                <a:ea typeface="Arial"/>
                <a:cs typeface="Arial"/>
                <a:sym typeface="Arial"/>
              </a:rPr>
              <a:t>, (200, 350), and </a:t>
            </a:r>
            <a:r>
              <a:rPr lang="en-US" sz="1200" b="0" i="1" u="none" strike="noStrike" kern="1200" cap="none" noProof="0" dirty="0">
                <a:solidFill>
                  <a:schemeClr val="dk1"/>
                </a:solidFill>
                <a:effectLst/>
                <a:latin typeface="Arial"/>
                <a:ea typeface="Arial"/>
                <a:cs typeface="Arial"/>
                <a:sym typeface="Arial"/>
              </a:rPr>
              <a:t>C</a:t>
            </a:r>
            <a:r>
              <a:rPr lang="en-US" sz="1200" b="0" i="0" u="none" strike="noStrike" kern="1200" cap="none" noProof="0" dirty="0">
                <a:solidFill>
                  <a:schemeClr val="dk1"/>
                </a:solidFill>
                <a:effectLst/>
                <a:latin typeface="Arial"/>
                <a:ea typeface="Arial"/>
                <a:cs typeface="Arial"/>
                <a:sym typeface="Arial"/>
              </a:rPr>
              <a:t>, (400, 200). A curved line falls through the points. The base between points </a:t>
            </a:r>
            <a:r>
              <a:rPr lang="en-US" sz="1200" b="0" i="1" u="none" strike="noStrike" kern="1200" cap="none" noProof="0" dirty="0">
                <a:solidFill>
                  <a:schemeClr val="dk1"/>
                </a:solidFill>
                <a:effectLst/>
                <a:latin typeface="Arial"/>
                <a:ea typeface="Arial"/>
                <a:cs typeface="Arial"/>
                <a:sym typeface="Arial"/>
              </a:rPr>
              <a:t>A</a:t>
            </a:r>
            <a:r>
              <a:rPr lang="en-US" sz="1200" b="0" i="0" u="none" strike="noStrike" kern="1200" cap="none" noProof="0" dirty="0">
                <a:solidFill>
                  <a:schemeClr val="dk1"/>
                </a:solidFill>
                <a:effectLst/>
                <a:latin typeface="Arial"/>
                <a:ea typeface="Arial"/>
                <a:cs typeface="Arial"/>
                <a:sym typeface="Arial"/>
              </a:rPr>
              <a:t> and </a:t>
            </a:r>
            <a:r>
              <a:rPr lang="en-US" sz="1200" b="0" i="1" u="none" strike="noStrike" kern="1200" cap="none" noProof="0" dirty="0">
                <a:solidFill>
                  <a:schemeClr val="dk1"/>
                </a:solidFill>
                <a:effectLst/>
                <a:latin typeface="Arial"/>
                <a:ea typeface="Arial"/>
                <a:cs typeface="Arial"/>
                <a:sym typeface="Arial"/>
              </a:rPr>
              <a:t>B</a:t>
            </a:r>
            <a:r>
              <a:rPr lang="en-US" sz="1200" b="0" i="0" u="none" strike="noStrike" kern="1200" cap="none" noProof="0" dirty="0">
                <a:solidFill>
                  <a:schemeClr val="dk1"/>
                </a:solidFill>
                <a:effectLst/>
                <a:latin typeface="Arial"/>
                <a:ea typeface="Arial"/>
                <a:cs typeface="Arial"/>
                <a:sym typeface="Arial"/>
              </a:rPr>
              <a:t> is increasing automobile production by 200, and the height reduces tank production by on 50. The base between points </a:t>
            </a:r>
            <a:r>
              <a:rPr lang="en-US" sz="1200" b="0" i="1" u="none" strike="noStrike" kern="1200" cap="none" noProof="0" dirty="0">
                <a:solidFill>
                  <a:schemeClr val="dk1"/>
                </a:solidFill>
                <a:effectLst/>
                <a:latin typeface="Arial"/>
                <a:ea typeface="Arial"/>
                <a:cs typeface="Arial"/>
                <a:sym typeface="Arial"/>
              </a:rPr>
              <a:t>B</a:t>
            </a:r>
            <a:r>
              <a:rPr lang="en-US" sz="1200" b="0" i="0" u="none" strike="noStrike" kern="1200" cap="none" noProof="0" dirty="0">
                <a:solidFill>
                  <a:schemeClr val="dk1"/>
                </a:solidFill>
                <a:effectLst/>
                <a:latin typeface="Arial"/>
                <a:ea typeface="Arial"/>
                <a:cs typeface="Arial"/>
                <a:sym typeface="Arial"/>
              </a:rPr>
              <a:t> and </a:t>
            </a:r>
            <a:r>
              <a:rPr lang="en-US" sz="1200" b="0" i="1" u="none" strike="noStrike" kern="1200" cap="none" noProof="0" dirty="0">
                <a:solidFill>
                  <a:schemeClr val="dk1"/>
                </a:solidFill>
                <a:effectLst/>
                <a:latin typeface="Arial"/>
                <a:ea typeface="Arial"/>
                <a:cs typeface="Arial"/>
                <a:sym typeface="Arial"/>
              </a:rPr>
              <a:t>C</a:t>
            </a:r>
            <a:r>
              <a:rPr lang="en-US" sz="1200" b="0" i="0" u="none" strike="noStrike" kern="1200" cap="none" noProof="0" dirty="0">
                <a:solidFill>
                  <a:schemeClr val="dk1"/>
                </a:solidFill>
                <a:effectLst/>
                <a:latin typeface="Arial"/>
                <a:ea typeface="Arial"/>
                <a:cs typeface="Arial"/>
                <a:sym typeface="Arial"/>
              </a:rPr>
              <a:t> is increasing automobile production by 200, and this reduces tank production by 150.</a:t>
            </a:r>
            <a:endParaRPr lang="en-US" noProof="0"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89071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US" sz="1200" b="0" i="0" u="none" strike="noStrike" noProof="0" dirty="0">
                <a:solidFill>
                  <a:schemeClr val="dk1"/>
                </a:solidFill>
                <a:latin typeface="Arial"/>
                <a:ea typeface="Arial"/>
                <a:cs typeface="Arial"/>
                <a:sym typeface="Arial"/>
              </a:rPr>
              <a:t>Panel (a) shows that as more economic resources become available and technological change occurs, the economy can move from point </a:t>
            </a:r>
            <a:r>
              <a:rPr lang="en-US" sz="1200" b="0" i="1" u="none" strike="noStrike" noProof="0" dirty="0">
                <a:solidFill>
                  <a:schemeClr val="dk1"/>
                </a:solidFill>
                <a:latin typeface="Arial"/>
                <a:ea typeface="Arial"/>
                <a:cs typeface="Arial"/>
                <a:sym typeface="Arial"/>
              </a:rPr>
              <a:t>A </a:t>
            </a:r>
            <a:r>
              <a:rPr lang="en-US" sz="1200" b="0" i="0" u="none" strike="noStrike" noProof="0" dirty="0">
                <a:solidFill>
                  <a:schemeClr val="dk1"/>
                </a:solidFill>
                <a:latin typeface="Arial"/>
                <a:ea typeface="Arial"/>
                <a:cs typeface="Arial"/>
                <a:sym typeface="Arial"/>
              </a:rPr>
              <a:t>to point </a:t>
            </a:r>
            <a:r>
              <a:rPr lang="en-US" sz="1200" b="0" i="1" u="none" strike="noStrike" noProof="0" dirty="0">
                <a:solidFill>
                  <a:schemeClr val="dk1"/>
                </a:solidFill>
                <a:latin typeface="Arial"/>
                <a:ea typeface="Arial"/>
                <a:cs typeface="Arial"/>
                <a:sym typeface="Arial"/>
              </a:rPr>
              <a:t>B</a:t>
            </a:r>
            <a:r>
              <a:rPr lang="en-US" sz="1200" b="0" i="0" u="none" strike="noStrike" noProof="0" dirty="0">
                <a:solidFill>
                  <a:schemeClr val="dk1"/>
                </a:solidFill>
                <a:latin typeface="Arial"/>
                <a:ea typeface="Arial"/>
                <a:cs typeface="Arial"/>
                <a:sym typeface="Arial"/>
              </a:rPr>
              <a:t>, producing more tanks and more automobiles. </a:t>
            </a:r>
          </a:p>
          <a:p>
            <a:pPr marL="0" lvl="0" indent="0" algn="l" rtl="0">
              <a:lnSpc>
                <a:spcPct val="100000"/>
              </a:lnSpc>
              <a:spcBef>
                <a:spcPts val="0"/>
              </a:spcBef>
              <a:spcAft>
                <a:spcPts val="0"/>
              </a:spcAft>
              <a:buSzPts val="1400"/>
              <a:buNone/>
            </a:pPr>
            <a:endParaRPr lang="en-US" sz="1200" b="0" i="0" u="none" strike="noStrike" noProof="0" dirty="0">
              <a:solidFill>
                <a:schemeClr val="dk1"/>
              </a:solidFill>
              <a:latin typeface="Arial"/>
              <a:cs typeface="Arial"/>
              <a:sym typeface="Arial"/>
            </a:endParaRPr>
          </a:p>
          <a:p>
            <a:pPr marL="0" lvl="0" indent="0" algn="l" rtl="0">
              <a:lnSpc>
                <a:spcPct val="100000"/>
              </a:lnSpc>
              <a:spcBef>
                <a:spcPts val="0"/>
              </a:spcBef>
              <a:spcAft>
                <a:spcPts val="0"/>
              </a:spcAft>
              <a:buSzPts val="1400"/>
              <a:buNone/>
            </a:pPr>
            <a:r>
              <a:rPr lang="en-US" sz="1200" b="0" i="0" u="none" strike="noStrike" noProof="0" dirty="0">
                <a:solidFill>
                  <a:schemeClr val="dk1"/>
                </a:solidFill>
                <a:latin typeface="Arial"/>
                <a:ea typeface="Arial"/>
                <a:cs typeface="Arial"/>
                <a:sym typeface="Arial"/>
              </a:rPr>
              <a:t>Panel (a) </a:t>
            </a:r>
            <a:r>
              <a:rPr lang="en-US" sz="1200" b="0" i="0" u="none" strike="noStrike" kern="1200" cap="none" noProof="0" dirty="0">
                <a:solidFill>
                  <a:schemeClr val="dk1"/>
                </a:solidFill>
                <a:effectLst/>
                <a:latin typeface="Arial"/>
                <a:ea typeface="Arial"/>
                <a:cs typeface="Arial"/>
                <a:sym typeface="Arial"/>
              </a:rPr>
              <a:t>represents shifting out the production possibilities frontier. The </a:t>
            </a:r>
            <a:r>
              <a:rPr lang="en-US" sz="1200" b="0" i="1" u="none" strike="noStrike" kern="1200" cap="none" noProof="0" dirty="0">
                <a:solidFill>
                  <a:schemeClr val="dk1"/>
                </a:solidFill>
                <a:effectLst/>
                <a:latin typeface="Arial"/>
                <a:ea typeface="Arial"/>
                <a:cs typeface="Arial"/>
                <a:sym typeface="Arial"/>
              </a:rPr>
              <a:t>X</a:t>
            </a:r>
            <a:r>
              <a:rPr lang="en-US" sz="1200" b="0" i="0" u="none" strike="noStrike" kern="1200" cap="none" noProof="0" dirty="0">
                <a:solidFill>
                  <a:schemeClr val="dk1"/>
                </a:solidFill>
                <a:effectLst/>
                <a:latin typeface="Arial"/>
                <a:ea typeface="Arial"/>
                <a:cs typeface="Arial"/>
                <a:sym typeface="Arial"/>
              </a:rPr>
              <a:t>-axis represents automobiles, and the </a:t>
            </a:r>
            <a:r>
              <a:rPr lang="en-US" sz="1200" b="0" i="1" u="none" strike="noStrike" kern="1200" cap="none" noProof="0" dirty="0">
                <a:solidFill>
                  <a:schemeClr val="dk1"/>
                </a:solidFill>
                <a:effectLst/>
                <a:latin typeface="Arial"/>
                <a:ea typeface="Arial"/>
                <a:cs typeface="Arial"/>
                <a:sym typeface="Arial"/>
              </a:rPr>
              <a:t>Y</a:t>
            </a:r>
            <a:r>
              <a:rPr lang="en-US" sz="1200" b="0" i="0" u="none" strike="noStrike" kern="1200" cap="none" noProof="0" dirty="0">
                <a:solidFill>
                  <a:schemeClr val="dk1"/>
                </a:solidFill>
                <a:effectLst/>
                <a:latin typeface="Arial"/>
                <a:ea typeface="Arial"/>
                <a:cs typeface="Arial"/>
                <a:sym typeface="Arial"/>
              </a:rPr>
              <a:t>-axis represents tanks. A shift occurs between points </a:t>
            </a:r>
            <a:r>
              <a:rPr lang="en-US" sz="1200" b="0" i="1" u="none" strike="noStrike" kern="1200" cap="none" noProof="0" dirty="0">
                <a:solidFill>
                  <a:schemeClr val="dk1"/>
                </a:solidFill>
                <a:effectLst/>
                <a:latin typeface="Arial"/>
                <a:ea typeface="Arial"/>
                <a:cs typeface="Arial"/>
                <a:sym typeface="Arial"/>
              </a:rPr>
              <a:t>A</a:t>
            </a:r>
            <a:r>
              <a:rPr lang="en-US" sz="1200" b="0" i="0" u="none" strike="noStrike" kern="1200" cap="none" noProof="0" dirty="0">
                <a:solidFill>
                  <a:schemeClr val="dk1"/>
                </a:solidFill>
                <a:effectLst/>
                <a:latin typeface="Arial"/>
                <a:ea typeface="Arial"/>
                <a:cs typeface="Arial"/>
                <a:sym typeface="Arial"/>
              </a:rPr>
              <a:t>, (400, 200), and </a:t>
            </a:r>
            <a:r>
              <a:rPr lang="en-US" sz="1200" b="0" i="1" u="none" strike="noStrike" kern="1200" cap="none" noProof="0" dirty="0">
                <a:solidFill>
                  <a:schemeClr val="dk1"/>
                </a:solidFill>
                <a:effectLst/>
                <a:latin typeface="Arial"/>
                <a:ea typeface="Arial"/>
                <a:cs typeface="Arial"/>
                <a:sym typeface="Arial"/>
              </a:rPr>
              <a:t>B</a:t>
            </a:r>
            <a:r>
              <a:rPr lang="en-US" sz="1200" b="0" i="0" u="none" strike="noStrike" kern="1200" cap="none" noProof="0" dirty="0">
                <a:solidFill>
                  <a:schemeClr val="dk1"/>
                </a:solidFill>
                <a:effectLst/>
                <a:latin typeface="Arial"/>
                <a:ea typeface="Arial"/>
                <a:cs typeface="Arial"/>
                <a:sym typeface="Arial"/>
              </a:rPr>
              <a:t>, (450, 300), notated with an arrow. A curve passes through each of the points.</a:t>
            </a:r>
            <a:endParaRPr lang="en-US" noProof="0"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410976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US" sz="1200" b="0" i="0" u="none" strike="noStrike" dirty="0">
                <a:solidFill>
                  <a:schemeClr val="dk1"/>
                </a:solidFill>
                <a:latin typeface="Arial"/>
                <a:ea typeface="Arial"/>
                <a:cs typeface="Arial"/>
                <a:sym typeface="Arial"/>
              </a:rPr>
              <a:t>Graph B represents technological change in the automobile industry. The X axis represents automobiles, and the Y axis represents tanks. Two curves are plotted that start at (0, 400), diverge and end at (500, 0) and (800, 0), respectively.</a:t>
            </a:r>
          </a:p>
          <a:p>
            <a:pPr marL="0" lvl="0" indent="0" algn="l" rtl="0">
              <a:lnSpc>
                <a:spcPct val="100000"/>
              </a:lnSpc>
              <a:spcBef>
                <a:spcPts val="0"/>
              </a:spcBef>
              <a:spcAft>
                <a:spcPts val="0"/>
              </a:spcAft>
              <a:buSzPts val="1400"/>
              <a:buNone/>
            </a:pP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4269783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4011769" cy="4694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216772"/>
            <a:ext cx="4011769" cy="55218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953477"/>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3640944"/>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4352925"/>
            <a:ext cx="4011769"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5010150"/>
            <a:ext cx="4011769"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447121803"/>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558412"/>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5048250" y="1558412"/>
            <a:ext cx="363855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370533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870889"/>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6" name="Content Placeholder 5"/>
          <p:cNvSpPr>
            <a:spLocks noGrp="1"/>
          </p:cNvSpPr>
          <p:nvPr>
            <p:ph sz="quarter" idx="16"/>
          </p:nvPr>
        </p:nvSpPr>
        <p:spPr>
          <a:xfrm>
            <a:off x="457200" y="2579688"/>
            <a:ext cx="4360863" cy="66833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p:cNvSpPr>
            <a:spLocks noGrp="1"/>
          </p:cNvSpPr>
          <p:nvPr>
            <p:ph sz="quarter" idx="17"/>
          </p:nvPr>
        </p:nvSpPr>
        <p:spPr>
          <a:xfrm>
            <a:off x="457200" y="3398838"/>
            <a:ext cx="4360863" cy="627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8"/>
          </p:nvPr>
        </p:nvSpPr>
        <p:spPr>
          <a:xfrm>
            <a:off x="457200" y="4025900"/>
            <a:ext cx="4360863" cy="6413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9"/>
          </p:nvPr>
        </p:nvSpPr>
        <p:spPr>
          <a:xfrm>
            <a:off x="457200" y="4667250"/>
            <a:ext cx="4360863" cy="6461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151814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mn-lt"/>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554920"/>
            <a:ext cx="8232775" cy="4663335"/>
          </a:xfrm>
        </p:spPr>
        <p:txBody>
          <a:bodyPr/>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69483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1"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3274199" y="1552575"/>
            <a:ext cx="2595602"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6091197"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2572593"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687986"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6803378"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8232128" cy="101670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809199"/>
            <a:ext cx="8232128" cy="101670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4065823"/>
            <a:ext cx="8232128" cy="84737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5153117"/>
            <a:ext cx="8232128" cy="8381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22257523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18" Type="http://schemas.openxmlformats.org/officeDocument/2006/relationships/image" Target="../media/image1.jp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17" Type="http://schemas.openxmlformats.org/officeDocument/2006/relationships/theme" Target="../theme/theme2.xml"/><Relationship Id="rId2" Type="http://schemas.openxmlformats.org/officeDocument/2006/relationships/slideLayout" Target="../slideLayouts/slideLayout3.xml"/><Relationship Id="rId16" Type="http://schemas.openxmlformats.org/officeDocument/2006/relationships/slideLayout" Target="../slideLayouts/slideLayout17.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slideLayout" Target="../slideLayouts/slideLayout1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a:t>
            </a:r>
            <a:r>
              <a:rPr lang="en-US" altLang="en-US" sz="1200" dirty="0">
                <a:solidFill>
                  <a:schemeClr val="tx1"/>
                </a:solidFill>
                <a:latin typeface="Verdana"/>
                <a:cs typeface="Verdana" panose="020B0604030504040204" pitchFamily="34" charset="0"/>
              </a:rPr>
              <a:t>2025, 2021, 2018</a:t>
            </a:r>
            <a:r>
              <a:rPr lang="en-US" altLang="en-US" sz="1200" b="0" dirty="0">
                <a:latin typeface="Verdana"/>
                <a:ea typeface="Verdana" panose="020B0604030504040204" pitchFamily="34" charset="0"/>
                <a:cs typeface="Verdana" panose="020B0604030504040204" pitchFamily="34" charset="0"/>
              </a:rPr>
              <a:t> Pearson Education, Inc. All Rights Reserved</a:t>
            </a: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8" name="Picture Placeholder 21" descr="Pearson Logo">
            <a:extLst>
              <a:ext uri="{FF2B5EF4-FFF2-40B4-BE49-F238E27FC236}">
                <a16:creationId xmlns:a16="http://schemas.microsoft.com/office/drawing/2014/main" id="{9482BDEB-84DF-4344-AD30-389884976DF6}"/>
              </a:ext>
            </a:extLst>
          </p:cNvPr>
          <p:cNvPicPr>
            <a:picLocks noChangeAspect="1"/>
          </p:cNvPicPr>
          <p:nvPr userDrawn="1"/>
        </p:nvPicPr>
        <p:blipFill>
          <a:blip r:embed="rId18"/>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64" r:id="rId1"/>
    <p:sldLayoutId id="2147483649" r:id="rId2"/>
    <p:sldLayoutId id="2147483650" r:id="rId3"/>
    <p:sldLayoutId id="2147483676" r:id="rId4"/>
    <p:sldLayoutId id="2147483677" r:id="rId5"/>
    <p:sldLayoutId id="2147483678" r:id="rId6"/>
    <p:sldLayoutId id="2147483679" r:id="rId7"/>
    <p:sldLayoutId id="2147483681" r:id="rId8"/>
    <p:sldLayoutId id="2147483680" r:id="rId9"/>
    <p:sldLayoutId id="2147483671" r:id="rId10"/>
    <p:sldLayoutId id="2147483673" r:id="rId11"/>
    <p:sldLayoutId id="2147483682" r:id="rId12"/>
    <p:sldLayoutId id="2147483683" r:id="rId13"/>
    <p:sldLayoutId id="2147483670" r:id="rId14"/>
    <p:sldLayoutId id="2147483669" r:id="rId15"/>
    <p:sldLayoutId id="214748365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3.wmf"/><Relationship Id="rId2" Type="http://schemas.openxmlformats.org/officeDocument/2006/relationships/oleObject" Target="../embeddings/oleObject1.bin"/><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16.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0"/>
              </a:ext>
            </a:extLst>
          </p:cNvPr>
          <p:cNvSpPr>
            <a:spLocks noGrp="1"/>
          </p:cNvSpPr>
          <p:nvPr>
            <p:ph type="title"/>
          </p:nvPr>
        </p:nvSpPr>
        <p:spPr>
          <a:xfrm>
            <a:off x="457199" y="187138"/>
            <a:ext cx="8229601" cy="613055"/>
          </a:xfrm>
        </p:spPr>
        <p:txBody>
          <a:bodyPr anchor="ctr"/>
          <a:lstStyle/>
          <a:p>
            <a:r>
              <a:rPr lang="en-US" dirty="0"/>
              <a:t>Macroeconomics</a:t>
            </a:r>
            <a:endParaRPr lang="en-US" noProof="0" dirty="0"/>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0"/>
              </a:ext>
            </a:extLst>
          </p:cNvPr>
          <p:cNvSpPr>
            <a:spLocks noGrp="1"/>
          </p:cNvSpPr>
          <p:nvPr>
            <p:ph type="body" idx="1"/>
          </p:nvPr>
        </p:nvSpPr>
        <p:spPr>
          <a:xfrm>
            <a:off x="457200" y="933465"/>
            <a:ext cx="8229600" cy="728378"/>
          </a:xfrm>
        </p:spPr>
        <p:txBody>
          <a:bodyPr anchor="ctr"/>
          <a:lstStyle/>
          <a:p>
            <a:pPr>
              <a:spcBef>
                <a:spcPts val="600"/>
              </a:spcBef>
            </a:pPr>
            <a:r>
              <a:rPr lang="en-US" noProof="0" dirty="0">
                <a:solidFill>
                  <a:schemeClr val="tx2"/>
                </a:solidFill>
              </a:rPr>
              <a:t>Ninth Edition</a:t>
            </a:r>
          </a:p>
        </p:txBody>
      </p:sp>
      <p:pic>
        <p:nvPicPr>
          <p:cNvPr id="10" name="Picture 9" descr="Front Cover: Macroeconomics Ninth Edition by Hubbard and O'Bri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893" y="1771207"/>
            <a:ext cx="3532909" cy="4522124"/>
          </a:xfrm>
          <a:prstGeom prst="rect">
            <a:avLst/>
          </a:prstGeom>
          <a:ln w="9525">
            <a:solidFill>
              <a:schemeClr val="tx1"/>
            </a:solidFill>
          </a:ln>
        </p:spPr>
      </p:pic>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0"/>
              </a:ext>
            </a:extLst>
          </p:cNvPr>
          <p:cNvSpPr>
            <a:spLocks noGrp="1"/>
          </p:cNvSpPr>
          <p:nvPr>
            <p:ph sz="quarter" idx="14"/>
          </p:nvPr>
        </p:nvSpPr>
        <p:spPr>
          <a:xfrm>
            <a:off x="5029200" y="1906104"/>
            <a:ext cx="3657600" cy="1186345"/>
          </a:xfrm>
        </p:spPr>
        <p:txBody>
          <a:bodyPr/>
          <a:lstStyle/>
          <a:p>
            <a:pPr marL="0" algn="ctr"/>
            <a:r>
              <a:rPr lang="en-US" b="1" noProof="0" dirty="0">
                <a:solidFill>
                  <a:schemeClr val="tx1"/>
                </a:solidFill>
                <a:latin typeface="+mn-lt"/>
              </a:rPr>
              <a:t>Chapter 2</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0"/>
              </a:ext>
            </a:extLst>
          </p:cNvPr>
          <p:cNvSpPr>
            <a:spLocks noGrp="1"/>
          </p:cNvSpPr>
          <p:nvPr>
            <p:ph sz="quarter" idx="15"/>
          </p:nvPr>
        </p:nvSpPr>
        <p:spPr>
          <a:xfrm>
            <a:off x="5029200" y="3252789"/>
            <a:ext cx="3657600" cy="1186345"/>
          </a:xfrm>
        </p:spPr>
        <p:txBody>
          <a:bodyPr/>
          <a:lstStyle/>
          <a:p>
            <a:pPr lvl="0">
              <a:buSzPts val="2200"/>
            </a:pPr>
            <a:r>
              <a:rPr lang="en-US" noProof="0" dirty="0">
                <a:solidFill>
                  <a:schemeClr val="tx1"/>
                </a:solidFill>
              </a:rPr>
              <a:t>Trade-offs, Comparative Advantage, and the Market System</a:t>
            </a: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0"/>
              </a:ext>
            </a:extLst>
          </p:cNvPr>
          <p:cNvSpPr>
            <a:spLocks noGrp="1"/>
          </p:cNvSpPr>
          <p:nvPr>
            <p:ph sz="quarter" idx="17"/>
          </p:nvPr>
        </p:nvSpPr>
        <p:spPr>
          <a:xfrm>
            <a:off x="2173000" y="6415232"/>
            <a:ext cx="6589712" cy="228600"/>
          </a:xfrm>
        </p:spPr>
        <p:txBody>
          <a:bodyPr/>
          <a:lstStyle/>
          <a:p>
            <a:pPr marL="0" indent="0"/>
            <a:r>
              <a:rPr lang="en-US" altLang="en-US" noProof="0" dirty="0">
                <a:solidFill>
                  <a:schemeClr val="tx1"/>
                </a:solidFill>
                <a:latin typeface="Verdana"/>
                <a:cs typeface="Verdana" panose="020B0604030504040204" pitchFamily="34" charset="0"/>
              </a:rPr>
              <a:t>Copyright © 2025, 2021, 2018 Pearson Education, Inc. All Rights Reserved</a:t>
            </a:r>
          </a:p>
        </p:txBody>
      </p:sp>
    </p:spTree>
    <p:extLst>
      <p:ext uri="{BB962C8B-B14F-4D97-AF65-F5344CB8AC3E}">
        <p14:creationId xmlns:p14="http://schemas.microsoft.com/office/powerpoint/2010/main" val="27565557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2.3 Economic Growth (Panel (b))</a:t>
            </a:r>
          </a:p>
        </p:txBody>
      </p:sp>
      <p:sp>
        <p:nvSpPr>
          <p:cNvPr id="6" name="Content Placeholder 5"/>
          <p:cNvSpPr>
            <a:spLocks noGrp="1"/>
          </p:cNvSpPr>
          <p:nvPr>
            <p:ph sz="quarter" idx="15"/>
          </p:nvPr>
        </p:nvSpPr>
        <p:spPr>
          <a:xfrm>
            <a:off x="457200" y="1558413"/>
            <a:ext cx="3805084" cy="4678876"/>
          </a:xfrm>
        </p:spPr>
        <p:txBody>
          <a:bodyPr/>
          <a:lstStyle/>
          <a:p>
            <a:pPr marL="0" lvl="0" indent="0">
              <a:spcBef>
                <a:spcPts val="0"/>
              </a:spcBef>
              <a:buSzPts val="2200"/>
              <a:buNone/>
            </a:pPr>
            <a:r>
              <a:rPr lang="en-US" noProof="0" dirty="0"/>
              <a:t>This panel shows technological improvement in the automobile industry.</a:t>
            </a:r>
          </a:p>
          <a:p>
            <a:pPr marL="0" lvl="0" indent="0">
              <a:buSzPts val="2200"/>
              <a:buNone/>
            </a:pPr>
            <a:r>
              <a:rPr lang="en-US" noProof="0" dirty="0"/>
              <a:t>The quantity of tanks that can be produced remains unchanged.</a:t>
            </a:r>
          </a:p>
          <a:p>
            <a:pPr marL="0" lvl="0" indent="0">
              <a:buSzPts val="2200"/>
              <a:buNone/>
            </a:pPr>
            <a:r>
              <a:rPr lang="en-US" noProof="0" dirty="0"/>
              <a:t>As in the previous slide, many previously unattainable combinations are now attainable.</a:t>
            </a:r>
          </a:p>
        </p:txBody>
      </p:sp>
      <p:pic>
        <p:nvPicPr>
          <p:cNvPr id="3" name="Picture 2" descr="Graphs B depict economic growth patterns in the automobile industry. For long description in Notes pane, press F6."/>
          <p:cNvPicPr>
            <a:picLocks noChangeAspect="1"/>
          </p:cNvPicPr>
          <p:nvPr/>
        </p:nvPicPr>
        <p:blipFill>
          <a:blip r:embed="rId3"/>
          <a:stretch>
            <a:fillRect/>
          </a:stretch>
        </p:blipFill>
        <p:spPr>
          <a:xfrm>
            <a:off x="4522871" y="1567121"/>
            <a:ext cx="4163929" cy="2731245"/>
          </a:xfrm>
          <a:prstGeom prst="rect">
            <a:avLst/>
          </a:prstGeom>
        </p:spPr>
      </p:pic>
    </p:spTree>
    <p:extLst>
      <p:ext uri="{BB962C8B-B14F-4D97-AF65-F5344CB8AC3E}">
        <p14:creationId xmlns:p14="http://schemas.microsoft.com/office/powerpoint/2010/main" val="3609013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367486" cy="1097279"/>
          </a:xfrm>
        </p:spPr>
        <p:txBody>
          <a:bodyPr/>
          <a:lstStyle/>
          <a:p>
            <a:r>
              <a:rPr lang="en-US" sz="3200" noProof="0" dirty="0"/>
              <a:t>Extra Apply the Concept: A </a:t>
            </a:r>
            <a:r>
              <a:rPr lang="en-US" sz="3200" i="1" noProof="0" dirty="0"/>
              <a:t>P</a:t>
            </a:r>
            <a:r>
              <a:rPr lang="en-US" sz="100" i="1" noProof="0" dirty="0"/>
              <a:t> </a:t>
            </a:r>
            <a:r>
              <a:rPr lang="en-US" sz="3200" i="1" noProof="0" dirty="0"/>
              <a:t>P</a:t>
            </a:r>
            <a:r>
              <a:rPr lang="en-US" sz="100" i="1" noProof="0" dirty="0"/>
              <a:t> </a:t>
            </a:r>
            <a:r>
              <a:rPr lang="en-US" sz="3200" i="1" noProof="0" dirty="0"/>
              <a:t>F </a:t>
            </a:r>
            <a:r>
              <a:rPr lang="en-US" sz="3200" noProof="0" dirty="0"/>
              <a:t>for Exam Grades</a:t>
            </a:r>
          </a:p>
        </p:txBody>
      </p:sp>
      <p:sp>
        <p:nvSpPr>
          <p:cNvPr id="4" name="Content Placeholder 3"/>
          <p:cNvSpPr>
            <a:spLocks noGrp="1"/>
          </p:cNvSpPr>
          <p:nvPr>
            <p:ph sz="quarter" idx="13"/>
          </p:nvPr>
        </p:nvSpPr>
        <p:spPr>
          <a:xfrm>
            <a:off x="457200" y="1556326"/>
            <a:ext cx="8229600" cy="3310641"/>
          </a:xfrm>
        </p:spPr>
        <p:txBody>
          <a:bodyPr/>
          <a:lstStyle/>
          <a:p>
            <a:pPr marL="0" lvl="0" indent="0">
              <a:spcBef>
                <a:spcPts val="0"/>
              </a:spcBef>
              <a:buSzPts val="2200"/>
              <a:buNone/>
            </a:pPr>
            <a:r>
              <a:rPr lang="en-US" noProof="0" dirty="0"/>
              <a:t>Suppose you have a limited amount of time to study for two exams, Economics and Accounting.</a:t>
            </a:r>
          </a:p>
          <a:p>
            <a:pPr marL="0" lvl="0" indent="0">
              <a:buSzPts val="2200"/>
              <a:buNone/>
            </a:pPr>
            <a:r>
              <a:rPr lang="en-US" noProof="0" dirty="0"/>
              <a:t>What would the production possibilities curve for the exam grades look like?</a:t>
            </a:r>
          </a:p>
          <a:p>
            <a:pPr marL="432000" lvl="0" indent="-432000">
              <a:buFont typeface="Arial"/>
              <a:buAutoNum type="arabicPeriod"/>
            </a:pPr>
            <a:r>
              <a:rPr lang="en-US" noProof="0" dirty="0"/>
              <a:t>A straight line, like the </a:t>
            </a:r>
            <a:r>
              <a:rPr lang="en-US" i="1" noProof="0" dirty="0"/>
              <a:t>P</a:t>
            </a:r>
            <a:r>
              <a:rPr lang="en-US" sz="100" i="1" noProof="0" dirty="0"/>
              <a:t> </a:t>
            </a:r>
            <a:r>
              <a:rPr lang="en-US" i="1" noProof="0" dirty="0"/>
              <a:t>P</a:t>
            </a:r>
            <a:r>
              <a:rPr lang="en-US" sz="100" i="1" noProof="0" dirty="0"/>
              <a:t> </a:t>
            </a:r>
            <a:r>
              <a:rPr lang="en-US" i="1" noProof="0" dirty="0"/>
              <a:t>F </a:t>
            </a:r>
            <a:r>
              <a:rPr lang="en-US" noProof="0" dirty="0"/>
              <a:t>for Tesla’s vehicles, or</a:t>
            </a:r>
          </a:p>
          <a:p>
            <a:pPr marL="432000" lvl="0" indent="-432000">
              <a:buFont typeface="Arial"/>
              <a:buAutoNum type="arabicPeriod"/>
            </a:pPr>
            <a:r>
              <a:rPr lang="en-US" noProof="0" dirty="0"/>
              <a:t>A bowed-outward curve, like the </a:t>
            </a:r>
            <a:r>
              <a:rPr lang="en-US" i="1" noProof="0" dirty="0"/>
              <a:t>P</a:t>
            </a:r>
            <a:r>
              <a:rPr lang="en-US" sz="100" i="1" noProof="0" dirty="0"/>
              <a:t> </a:t>
            </a:r>
            <a:r>
              <a:rPr lang="en-US" i="1" noProof="0" dirty="0"/>
              <a:t>P</a:t>
            </a:r>
            <a:r>
              <a:rPr lang="en-US" sz="100" i="1" noProof="0" dirty="0"/>
              <a:t> </a:t>
            </a:r>
            <a:r>
              <a:rPr lang="en-US" i="1" noProof="0" dirty="0"/>
              <a:t>F </a:t>
            </a:r>
            <a:r>
              <a:rPr lang="en-US" noProof="0" dirty="0"/>
              <a:t>for tanks and automobiles?</a:t>
            </a:r>
          </a:p>
        </p:txBody>
      </p:sp>
      <p:sp>
        <p:nvSpPr>
          <p:cNvPr id="5" name="Content Placeholder 4"/>
          <p:cNvSpPr>
            <a:spLocks noGrp="1"/>
          </p:cNvSpPr>
          <p:nvPr>
            <p:ph sz="quarter" idx="14"/>
          </p:nvPr>
        </p:nvSpPr>
        <p:spPr>
          <a:xfrm>
            <a:off x="457200" y="4970205"/>
            <a:ext cx="8229600" cy="1267083"/>
          </a:xfrm>
        </p:spPr>
        <p:txBody>
          <a:bodyPr/>
          <a:lstStyle/>
          <a:p>
            <a:pPr marL="432" indent="0">
              <a:buNone/>
            </a:pPr>
            <a:r>
              <a:rPr lang="en-US" noProof="0" dirty="0"/>
              <a:t>Answer: 2, the first hour spent studying economics is much more valuable (and has a lower opportunity cost) than the last hour.</a:t>
            </a:r>
          </a:p>
        </p:txBody>
      </p:sp>
    </p:spTree>
    <p:extLst>
      <p:ext uri="{BB962C8B-B14F-4D97-AF65-F5344CB8AC3E}">
        <p14:creationId xmlns:p14="http://schemas.microsoft.com/office/powerpoint/2010/main" val="1067065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2.2 Comparative Advantage and Trade</a:t>
            </a:r>
          </a:p>
        </p:txBody>
      </p:sp>
      <p:sp>
        <p:nvSpPr>
          <p:cNvPr id="4" name="Content Placeholder 3"/>
          <p:cNvSpPr>
            <a:spLocks noGrp="1"/>
          </p:cNvSpPr>
          <p:nvPr>
            <p:ph sz="quarter" idx="13"/>
          </p:nvPr>
        </p:nvSpPr>
        <p:spPr>
          <a:xfrm>
            <a:off x="457200" y="1571958"/>
            <a:ext cx="8232128" cy="761809"/>
          </a:xfrm>
        </p:spPr>
        <p:txBody>
          <a:bodyPr/>
          <a:lstStyle/>
          <a:p>
            <a:pPr marL="432" indent="0">
              <a:buNone/>
            </a:pPr>
            <a:r>
              <a:rPr lang="en-US" sz="2000" b="1" noProof="0" dirty="0"/>
              <a:t>Describe comparative advantage and explain how it serves as the basis for trade.</a:t>
            </a:r>
          </a:p>
        </p:txBody>
      </p:sp>
      <p:sp>
        <p:nvSpPr>
          <p:cNvPr id="5" name="Content Placeholder 4"/>
          <p:cNvSpPr>
            <a:spLocks noGrp="1"/>
          </p:cNvSpPr>
          <p:nvPr>
            <p:ph sz="quarter" idx="14"/>
          </p:nvPr>
        </p:nvSpPr>
        <p:spPr>
          <a:xfrm>
            <a:off x="457200" y="2464626"/>
            <a:ext cx="8232128" cy="1558734"/>
          </a:xfrm>
        </p:spPr>
        <p:txBody>
          <a:bodyPr/>
          <a:lstStyle/>
          <a:p>
            <a:pPr marL="0" lvl="0" indent="0">
              <a:buSzPts val="2200"/>
              <a:buNone/>
            </a:pPr>
            <a:r>
              <a:rPr lang="en-US" sz="2000" noProof="0" dirty="0"/>
              <a:t>You and your neighbor each have a limited time to pick apples and/or cherries.</a:t>
            </a:r>
          </a:p>
          <a:p>
            <a:pPr marL="0" lvl="0" indent="0">
              <a:buSzPts val="2200"/>
              <a:buNone/>
            </a:pPr>
            <a:r>
              <a:rPr lang="en-US" sz="2000" noProof="0" dirty="0"/>
              <a:t>The table shows the amount of each fruit that you could each pick, by devoting all of your time to that fruit.</a:t>
            </a:r>
          </a:p>
        </p:txBody>
      </p:sp>
      <p:graphicFrame>
        <p:nvGraphicFramePr>
          <p:cNvPr id="3" name="Table 2"/>
          <p:cNvGraphicFramePr>
            <a:graphicFrameLocks noGrp="1"/>
          </p:cNvGraphicFramePr>
          <p:nvPr>
            <p:extLst>
              <p:ext uri="{D42A27DB-BD31-4B8C-83A1-F6EECF244321}">
                <p14:modId xmlns:p14="http://schemas.microsoft.com/office/powerpoint/2010/main" val="4178125184"/>
              </p:ext>
            </p:extLst>
          </p:nvPr>
        </p:nvGraphicFramePr>
        <p:xfrm>
          <a:off x="456437" y="4210384"/>
          <a:ext cx="8207375" cy="1737360"/>
        </p:xfrm>
        <a:graphic>
          <a:graphicData uri="http://schemas.openxmlformats.org/drawingml/2006/table">
            <a:tbl>
              <a:tblPr firstRow="1" bandRow="1">
                <a:tableStyleId>{2D5ABB26-0587-4C30-8999-92F81FD0307C}</a:tableStyleId>
              </a:tblPr>
              <a:tblGrid>
                <a:gridCol w="1859252">
                  <a:extLst>
                    <a:ext uri="{9D8B030D-6E8A-4147-A177-3AD203B41FA5}">
                      <a16:colId xmlns:a16="http://schemas.microsoft.com/office/drawing/2014/main" val="521508340"/>
                    </a:ext>
                  </a:extLst>
                </a:gridCol>
                <a:gridCol w="1423698">
                  <a:extLst>
                    <a:ext uri="{9D8B030D-6E8A-4147-A177-3AD203B41FA5}">
                      <a16:colId xmlns:a16="http://schemas.microsoft.com/office/drawing/2014/main" val="2914160466"/>
                    </a:ext>
                  </a:extLst>
                </a:gridCol>
                <a:gridCol w="1641475">
                  <a:extLst>
                    <a:ext uri="{9D8B030D-6E8A-4147-A177-3AD203B41FA5}">
                      <a16:colId xmlns:a16="http://schemas.microsoft.com/office/drawing/2014/main" val="791131652"/>
                    </a:ext>
                  </a:extLst>
                </a:gridCol>
                <a:gridCol w="1641475">
                  <a:extLst>
                    <a:ext uri="{9D8B030D-6E8A-4147-A177-3AD203B41FA5}">
                      <a16:colId xmlns:a16="http://schemas.microsoft.com/office/drawing/2014/main" val="1816374349"/>
                    </a:ext>
                  </a:extLst>
                </a:gridCol>
                <a:gridCol w="1641475">
                  <a:extLst>
                    <a:ext uri="{9D8B030D-6E8A-4147-A177-3AD203B41FA5}">
                      <a16:colId xmlns:a16="http://schemas.microsoft.com/office/drawing/2014/main" val="2056220320"/>
                    </a:ext>
                  </a:extLst>
                </a:gridCol>
              </a:tblGrid>
              <a:tr h="155757">
                <a:tc>
                  <a:txBody>
                    <a:bodyPr/>
                    <a:lstStyle/>
                    <a:p>
                      <a:pPr algn="ctr"/>
                      <a:r>
                        <a:rPr lang="en-US" sz="100" b="1" noProof="0" dirty="0">
                          <a:solidFill>
                            <a:schemeClr val="tx1"/>
                          </a:solidFill>
                          <a:latin typeface="+mn-lt"/>
                        </a:rPr>
                        <a:t>Blank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u="none" strike="noStrike" cap="none" noProof="0" dirty="0">
                          <a:solidFill>
                            <a:schemeClr val="tx1"/>
                          </a:solidFill>
                          <a:latin typeface="+mn-lt"/>
                          <a:ea typeface="Arial"/>
                          <a:cs typeface="Arial"/>
                          <a:sym typeface="Arial"/>
                        </a:rPr>
                        <a:t>You</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u="none" strike="noStrike" cap="none" noProof="0" dirty="0">
                          <a:solidFill>
                            <a:schemeClr val="tx1"/>
                          </a:solidFill>
                          <a:latin typeface="+mn-lt"/>
                          <a:ea typeface="Arial"/>
                          <a:cs typeface="Arial"/>
                          <a:sym typeface="Arial"/>
                        </a:rPr>
                        <a:t>Apples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u="none" strike="noStrike" cap="none" noProof="0" dirty="0">
                          <a:solidFill>
                            <a:schemeClr val="tx1"/>
                          </a:solidFill>
                          <a:latin typeface="+mn-lt"/>
                          <a:ea typeface="Arial"/>
                          <a:cs typeface="Arial"/>
                          <a:sym typeface="Arial"/>
                        </a:rPr>
                        <a:t>You</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u="none" strike="noStrike" cap="none" noProof="0" dirty="0">
                          <a:solidFill>
                            <a:schemeClr val="tx1"/>
                          </a:solidFill>
                          <a:latin typeface="+mn-lt"/>
                          <a:ea typeface="Arial"/>
                          <a:cs typeface="Arial"/>
                          <a:sym typeface="Arial"/>
                        </a:rPr>
                        <a:t>Cherries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u="none" strike="noStrike" cap="none" noProof="0" dirty="0">
                          <a:solidFill>
                            <a:schemeClr val="tx1"/>
                          </a:solidFill>
                          <a:latin typeface="+mn-lt"/>
                          <a:ea typeface="Arial"/>
                          <a:cs typeface="Arial"/>
                          <a:sym typeface="Arial"/>
                        </a:rPr>
                        <a:t>Your Neighbor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u="none" strike="noStrike" cap="none" noProof="0" dirty="0">
                          <a:solidFill>
                            <a:schemeClr val="tx1"/>
                          </a:solidFill>
                          <a:latin typeface="+mn-lt"/>
                          <a:ea typeface="Arial"/>
                          <a:cs typeface="Arial"/>
                          <a:sym typeface="Arial"/>
                        </a:rPr>
                        <a:t>Apples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u="none" strike="noStrike" cap="none" noProof="0" dirty="0">
                          <a:solidFill>
                            <a:schemeClr val="tx1"/>
                          </a:solidFill>
                          <a:latin typeface="+mn-lt"/>
                          <a:ea typeface="Arial"/>
                          <a:cs typeface="Arial"/>
                          <a:sym typeface="Arial"/>
                        </a:rPr>
                        <a:t>Your Neighbor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u="none" strike="noStrike" cap="none" noProof="0" dirty="0">
                          <a:solidFill>
                            <a:schemeClr val="tx1"/>
                          </a:solidFill>
                          <a:latin typeface="+mn-lt"/>
                          <a:ea typeface="Arial"/>
                          <a:cs typeface="Arial"/>
                          <a:sym typeface="Arial"/>
                        </a:rPr>
                        <a:t>Cherries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80330613"/>
                  </a:ext>
                </a:extLst>
              </a:tr>
              <a:tr h="3654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u="none" strike="noStrike" cap="none" noProof="0" dirty="0">
                          <a:solidFill>
                            <a:schemeClr val="tx1"/>
                          </a:solidFill>
                          <a:latin typeface="+mn-lt"/>
                          <a:ea typeface="Arial"/>
                          <a:cs typeface="Arial"/>
                          <a:sym typeface="Arial"/>
                        </a:rPr>
                        <a:t>Devote all time to picking apples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u="none" strike="noStrike" cap="none" noProof="0" dirty="0">
                          <a:solidFill>
                            <a:schemeClr val="tx1"/>
                          </a:solidFill>
                          <a:latin typeface="+mn-lt"/>
                          <a:ea typeface="Arial"/>
                          <a:cs typeface="Arial"/>
                          <a:sym typeface="Arial"/>
                        </a:rPr>
                        <a:t>20 pounds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u="none" strike="noStrike" cap="none" noProof="0" dirty="0">
                          <a:solidFill>
                            <a:schemeClr val="tx1"/>
                          </a:solidFill>
                          <a:latin typeface="+mn-lt"/>
                          <a:ea typeface="Arial"/>
                          <a:cs typeface="Arial"/>
                          <a:sym typeface="Arial"/>
                        </a:rPr>
                        <a:t>0 pounds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u="none" strike="noStrike" cap="none" noProof="0" dirty="0">
                          <a:solidFill>
                            <a:schemeClr val="tx1"/>
                          </a:solidFill>
                          <a:latin typeface="+mn-lt"/>
                          <a:ea typeface="Arial"/>
                          <a:cs typeface="Arial"/>
                          <a:sym typeface="Arial"/>
                        </a:rPr>
                        <a:t>30 pounds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u="none" strike="noStrike" cap="none" noProof="0" dirty="0">
                          <a:solidFill>
                            <a:schemeClr val="tx1"/>
                          </a:solidFill>
                          <a:latin typeface="+mn-lt"/>
                          <a:ea typeface="Arial"/>
                          <a:cs typeface="Arial"/>
                          <a:sym typeface="Arial"/>
                        </a:rPr>
                        <a:t>0 pounds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56783520"/>
                  </a:ext>
                </a:extLst>
              </a:tr>
              <a:tr h="3654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u="none" strike="noStrike" cap="none" noProof="0" dirty="0">
                          <a:solidFill>
                            <a:schemeClr val="tx1"/>
                          </a:solidFill>
                          <a:latin typeface="+mn-lt"/>
                          <a:ea typeface="Arial"/>
                          <a:cs typeface="Arial"/>
                          <a:sym typeface="Arial"/>
                        </a:rPr>
                        <a:t>Devote all time to picking cherries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u="none" strike="noStrike" cap="none" noProof="0" dirty="0">
                          <a:solidFill>
                            <a:schemeClr val="tx1"/>
                          </a:solidFill>
                          <a:latin typeface="+mn-lt"/>
                          <a:ea typeface="Arial"/>
                          <a:cs typeface="Arial"/>
                          <a:sym typeface="Arial"/>
                        </a:rPr>
                        <a:t>0 pounds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u="none" strike="noStrike" cap="none" noProof="0" dirty="0">
                          <a:solidFill>
                            <a:schemeClr val="tx1"/>
                          </a:solidFill>
                          <a:latin typeface="+mn-lt"/>
                          <a:ea typeface="Arial"/>
                          <a:cs typeface="Arial"/>
                          <a:sym typeface="Arial"/>
                        </a:rPr>
                        <a:t>20 pounds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u="none" strike="noStrike" cap="none" noProof="0" dirty="0">
                          <a:solidFill>
                            <a:schemeClr val="tx1"/>
                          </a:solidFill>
                          <a:latin typeface="+mn-lt"/>
                          <a:ea typeface="Arial"/>
                          <a:cs typeface="Arial"/>
                          <a:sym typeface="Arial"/>
                        </a:rPr>
                        <a:t>0 pounds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u="none" strike="noStrike" cap="none" noProof="0" dirty="0">
                          <a:solidFill>
                            <a:schemeClr val="tx1"/>
                          </a:solidFill>
                          <a:latin typeface="+mn-lt"/>
                          <a:ea typeface="Arial"/>
                          <a:cs typeface="Arial"/>
                          <a:sym typeface="Arial"/>
                        </a:rPr>
                        <a:t>60 pounds</a:t>
                      </a:r>
                      <a:endParaRPr lang="en-US" sz="16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3959152"/>
                  </a:ext>
                </a:extLst>
              </a:tr>
            </a:tbl>
          </a:graphicData>
        </a:graphic>
      </p:graphicFrame>
    </p:spTree>
    <p:extLst>
      <p:ext uri="{BB962C8B-B14F-4D97-AF65-F5344CB8AC3E}">
        <p14:creationId xmlns:p14="http://schemas.microsoft.com/office/powerpoint/2010/main" val="3521688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9071" y="216340"/>
            <a:ext cx="8227730" cy="1097279"/>
          </a:xfrm>
        </p:spPr>
        <p:txBody>
          <a:bodyPr/>
          <a:lstStyle/>
          <a:p>
            <a:r>
              <a:rPr lang="en-US" sz="3000" noProof="0" dirty="0"/>
              <a:t>Figure 2.4 Production Possibilities for You and Your Neighbor, Without Trade </a:t>
            </a:r>
            <a:r>
              <a:rPr lang="en-US" sz="2000" b="0" noProof="0" dirty="0"/>
              <a:t>(1 of 2)</a:t>
            </a:r>
            <a:endParaRPr lang="en-US" sz="2000" noProof="0" dirty="0"/>
          </a:p>
        </p:txBody>
      </p:sp>
      <p:pic>
        <p:nvPicPr>
          <p:cNvPr id="3" name="Picture 2" descr="Graphs A and B, depict your production possibilities frontier, compared to your neighbor's, without trade. For long description in Notes pane, press F6."/>
          <p:cNvPicPr>
            <a:picLocks noChangeAspect="1"/>
          </p:cNvPicPr>
          <p:nvPr/>
        </p:nvPicPr>
        <p:blipFill>
          <a:blip r:embed="rId3"/>
          <a:stretch>
            <a:fillRect/>
          </a:stretch>
        </p:blipFill>
        <p:spPr>
          <a:xfrm>
            <a:off x="523905" y="1563900"/>
            <a:ext cx="8096190" cy="2304488"/>
          </a:xfrm>
          <a:prstGeom prst="rect">
            <a:avLst/>
          </a:prstGeom>
        </p:spPr>
      </p:pic>
      <p:sp>
        <p:nvSpPr>
          <p:cNvPr id="6" name="Content Placeholder 5"/>
          <p:cNvSpPr>
            <a:spLocks noGrp="1"/>
          </p:cNvSpPr>
          <p:nvPr>
            <p:ph sz="quarter" idx="15"/>
          </p:nvPr>
        </p:nvSpPr>
        <p:spPr>
          <a:xfrm>
            <a:off x="457200" y="4144178"/>
            <a:ext cx="8229600" cy="2042866"/>
          </a:xfrm>
        </p:spPr>
        <p:txBody>
          <a:bodyPr/>
          <a:lstStyle/>
          <a:p>
            <a:pPr marL="0" lvl="0" indent="0">
              <a:spcBef>
                <a:spcPts val="0"/>
              </a:spcBef>
              <a:buSzPts val="2200"/>
              <a:buNone/>
            </a:pPr>
            <a:r>
              <a:rPr lang="en-US" sz="2200" noProof="0" dirty="0"/>
              <a:t>If you spend all of your time picking cherries, you can pick 20 pounds of cherries; or if you spend all your time picking apples, you can pick 20 pounds of apples.</a:t>
            </a:r>
          </a:p>
          <a:p>
            <a:pPr marL="0" lvl="0" indent="0">
              <a:buSzPts val="2200"/>
              <a:buNone/>
            </a:pPr>
            <a:r>
              <a:rPr lang="en-US" sz="2200" noProof="0" dirty="0"/>
              <a:t>Your neighbor can similarly pick 60 pounds of cherries or 30 pounds of apples.</a:t>
            </a:r>
          </a:p>
        </p:txBody>
      </p:sp>
    </p:spTree>
    <p:extLst>
      <p:ext uri="{BB962C8B-B14F-4D97-AF65-F5344CB8AC3E}">
        <p14:creationId xmlns:p14="http://schemas.microsoft.com/office/powerpoint/2010/main" val="2560556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Specialization and Gains from Trade</a:t>
            </a:r>
          </a:p>
        </p:txBody>
      </p:sp>
      <p:sp>
        <p:nvSpPr>
          <p:cNvPr id="3" name="Content Placeholder 2"/>
          <p:cNvSpPr>
            <a:spLocks noGrp="1"/>
          </p:cNvSpPr>
          <p:nvPr>
            <p:ph sz="quarter" idx="13"/>
          </p:nvPr>
        </p:nvSpPr>
        <p:spPr>
          <a:xfrm>
            <a:off x="457200" y="1554920"/>
            <a:ext cx="8232775" cy="3617971"/>
          </a:xfrm>
        </p:spPr>
        <p:txBody>
          <a:bodyPr/>
          <a:lstStyle/>
          <a:p>
            <a:pPr marL="0" lvl="0" indent="0">
              <a:spcBef>
                <a:spcPts val="0"/>
              </a:spcBef>
              <a:buSzPts val="2200"/>
              <a:buNone/>
            </a:pPr>
            <a:r>
              <a:rPr lang="en-US" noProof="0" dirty="0"/>
              <a:t>What if you and your neighbor decided to specialize and </a:t>
            </a:r>
            <a:r>
              <a:rPr lang="en-US" b="1" noProof="0" dirty="0"/>
              <a:t>trade</a:t>
            </a:r>
            <a:r>
              <a:rPr lang="en-US" noProof="0" dirty="0"/>
              <a:t>?</a:t>
            </a:r>
          </a:p>
          <a:p>
            <a:pPr marL="0" lvl="0" indent="0">
              <a:spcBef>
                <a:spcPts val="1540"/>
              </a:spcBef>
              <a:buSzPts val="2200"/>
              <a:buNone/>
            </a:pPr>
            <a:r>
              <a:rPr lang="en-US" b="1" noProof="0" dirty="0"/>
              <a:t>Trade</a:t>
            </a:r>
            <a:r>
              <a:rPr lang="en-US" noProof="0" dirty="0"/>
              <a:t>: The act of buying and selling.</a:t>
            </a:r>
          </a:p>
          <a:p>
            <a:pPr marL="0" lvl="0" indent="0">
              <a:spcBef>
                <a:spcPts val="1540"/>
              </a:spcBef>
              <a:buSzPts val="2200"/>
              <a:buNone/>
            </a:pPr>
            <a:r>
              <a:rPr lang="en-US" noProof="0" dirty="0"/>
              <a:t>Could your neighbor benefit from trade? She is better at picking both apples and cherries…</a:t>
            </a:r>
          </a:p>
          <a:p>
            <a:pPr marL="0" lvl="0" indent="0">
              <a:spcBef>
                <a:spcPts val="1540"/>
              </a:spcBef>
              <a:buSzPts val="2200"/>
              <a:buNone/>
            </a:pPr>
            <a:r>
              <a:rPr lang="en-US" noProof="0" dirty="0"/>
              <a:t>Both of you can benefit from trade by specializing in what you are </a:t>
            </a:r>
            <a:r>
              <a:rPr lang="en-US" b="1" noProof="0" dirty="0"/>
              <a:t>relatively</a:t>
            </a:r>
            <a:r>
              <a:rPr lang="en-US" noProof="0" dirty="0"/>
              <a:t> good at. Let’s see how…</a:t>
            </a:r>
          </a:p>
        </p:txBody>
      </p:sp>
    </p:spTree>
    <p:extLst>
      <p:ext uri="{BB962C8B-B14F-4D97-AF65-F5344CB8AC3E}">
        <p14:creationId xmlns:p14="http://schemas.microsoft.com/office/powerpoint/2010/main" val="3379190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4422" y="215371"/>
            <a:ext cx="8222378" cy="1097279"/>
          </a:xfrm>
        </p:spPr>
        <p:txBody>
          <a:bodyPr/>
          <a:lstStyle/>
          <a:p>
            <a:r>
              <a:rPr lang="en-US" sz="3000" noProof="0" dirty="0"/>
              <a:t>Figure 2.4 Production Possibilities for You and Your Neighbor, Without Trade </a:t>
            </a:r>
            <a:r>
              <a:rPr lang="en-US" sz="2000" b="0" noProof="0" dirty="0"/>
              <a:t>(2 of 2)</a:t>
            </a:r>
          </a:p>
        </p:txBody>
      </p:sp>
      <p:pic>
        <p:nvPicPr>
          <p:cNvPr id="3" name="Picture 2" descr="Graphs A and B depict your production and consumption compared to your neighbor’s, with trade. For long description in Notes pane, press F6."/>
          <p:cNvPicPr>
            <a:picLocks noChangeAspect="1"/>
          </p:cNvPicPr>
          <p:nvPr/>
        </p:nvPicPr>
        <p:blipFill>
          <a:blip r:embed="rId3"/>
          <a:stretch>
            <a:fillRect/>
          </a:stretch>
        </p:blipFill>
        <p:spPr>
          <a:xfrm>
            <a:off x="682415" y="1553071"/>
            <a:ext cx="7779170" cy="2261812"/>
          </a:xfrm>
          <a:prstGeom prst="rect">
            <a:avLst/>
          </a:prstGeom>
        </p:spPr>
      </p:pic>
      <p:sp>
        <p:nvSpPr>
          <p:cNvPr id="6" name="Content Placeholder 5"/>
          <p:cNvSpPr>
            <a:spLocks noGrp="1"/>
          </p:cNvSpPr>
          <p:nvPr>
            <p:ph sz="quarter" idx="15"/>
          </p:nvPr>
        </p:nvSpPr>
        <p:spPr>
          <a:xfrm>
            <a:off x="468313" y="4105847"/>
            <a:ext cx="8218487" cy="2156531"/>
          </a:xfrm>
        </p:spPr>
        <p:txBody>
          <a:bodyPr/>
          <a:lstStyle/>
          <a:p>
            <a:pPr marL="0" lvl="0" indent="0">
              <a:spcBef>
                <a:spcPts val="1200"/>
              </a:spcBef>
              <a:buSzPts val="2200"/>
              <a:buNone/>
            </a:pPr>
            <a:r>
              <a:rPr lang="en-US" sz="2000" noProof="0" dirty="0"/>
              <a:t>When you don’t trade with your neighbor, let’s say you pick and consume 8 pounds of apples and 12 pounds of cherries per week—point </a:t>
            </a:r>
            <a:r>
              <a:rPr lang="en-US" sz="2000" i="1" noProof="0" dirty="0"/>
              <a:t>A</a:t>
            </a:r>
            <a:r>
              <a:rPr lang="en-US" sz="2000" noProof="0" dirty="0"/>
              <a:t> in panel (a).</a:t>
            </a:r>
          </a:p>
          <a:p>
            <a:pPr marL="0" lvl="0" indent="0">
              <a:spcBef>
                <a:spcPts val="1200"/>
              </a:spcBef>
              <a:buSzPts val="2200"/>
              <a:buNone/>
            </a:pPr>
            <a:r>
              <a:rPr lang="en-US" sz="2000" noProof="0" dirty="0"/>
              <a:t>When your neighbor doesn’t trade with you, she picks and consumes 9 pounds of apples and 42 pounds of cherries per week—point </a:t>
            </a:r>
            <a:r>
              <a:rPr lang="en-US" sz="2000" i="1" noProof="0" dirty="0"/>
              <a:t>C</a:t>
            </a:r>
            <a:r>
              <a:rPr lang="en-US" sz="2000" noProof="0" dirty="0"/>
              <a:t> in panel (b).</a:t>
            </a:r>
          </a:p>
        </p:txBody>
      </p:sp>
    </p:spTree>
    <p:extLst>
      <p:ext uri="{BB962C8B-B14F-4D97-AF65-F5344CB8AC3E}">
        <p14:creationId xmlns:p14="http://schemas.microsoft.com/office/powerpoint/2010/main" val="1940519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Figure 2.5 Gains From Trade </a:t>
            </a:r>
            <a:r>
              <a:rPr lang="en-US" sz="2000" b="0" noProof="0" dirty="0"/>
              <a:t>(1 of 2)</a:t>
            </a:r>
            <a:endParaRPr lang="en-US" noProof="0" dirty="0"/>
          </a:p>
        </p:txBody>
      </p:sp>
      <p:pic>
        <p:nvPicPr>
          <p:cNvPr id="3" name="Picture 2" descr="Graphs A and B depict your production and consumption compared to your neighbor’s, with trade. For long description in Notes pane, press F6."/>
          <p:cNvPicPr>
            <a:picLocks noChangeAspect="1"/>
          </p:cNvPicPr>
          <p:nvPr/>
        </p:nvPicPr>
        <p:blipFill>
          <a:blip r:embed="rId3"/>
          <a:stretch>
            <a:fillRect/>
          </a:stretch>
        </p:blipFill>
        <p:spPr>
          <a:xfrm>
            <a:off x="679366" y="1571104"/>
            <a:ext cx="7791363" cy="2371550"/>
          </a:xfrm>
          <a:prstGeom prst="rect">
            <a:avLst/>
          </a:prstGeom>
        </p:spPr>
      </p:pic>
      <p:sp>
        <p:nvSpPr>
          <p:cNvPr id="6" name="Content Placeholder 5"/>
          <p:cNvSpPr>
            <a:spLocks noGrp="1"/>
          </p:cNvSpPr>
          <p:nvPr>
            <p:ph sz="quarter" idx="15"/>
          </p:nvPr>
        </p:nvSpPr>
        <p:spPr>
          <a:xfrm>
            <a:off x="468313" y="4258496"/>
            <a:ext cx="8218487" cy="1976845"/>
          </a:xfrm>
        </p:spPr>
        <p:txBody>
          <a:bodyPr/>
          <a:lstStyle/>
          <a:p>
            <a:pPr marL="0" lvl="0" indent="0">
              <a:buSzPts val="2200"/>
              <a:buNone/>
            </a:pPr>
            <a:r>
              <a:rPr lang="en-US" sz="2000" noProof="0" dirty="0"/>
              <a:t>If you specialize in picking apples, you can pick 20 pounds. If your neighbor specializes in picking cherries, she can pick 60 pounds.</a:t>
            </a:r>
          </a:p>
          <a:p>
            <a:pPr marL="0" lvl="0" indent="0">
              <a:buSzPts val="2200"/>
              <a:buNone/>
            </a:pPr>
            <a:r>
              <a:rPr lang="en-US" sz="2000" noProof="0" dirty="0"/>
              <a:t>If you trade 10 pounds of your apples for 15 pounds of your neighbor’s cherries, you will be able to consume 10 pounds of apples and 15 pounds of cherries— point </a:t>
            </a:r>
            <a:r>
              <a:rPr lang="en-US" sz="2000" i="1" noProof="0" dirty="0"/>
              <a:t>B</a:t>
            </a:r>
            <a:r>
              <a:rPr lang="en-US" sz="2000" noProof="0" dirty="0"/>
              <a:t> in panel (a).</a:t>
            </a:r>
          </a:p>
        </p:txBody>
      </p:sp>
    </p:spTree>
    <p:extLst>
      <p:ext uri="{BB962C8B-B14F-4D97-AF65-F5344CB8AC3E}">
        <p14:creationId xmlns:p14="http://schemas.microsoft.com/office/powerpoint/2010/main" val="4131153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Figure 2.5 Gains From Trade </a:t>
            </a:r>
            <a:r>
              <a:rPr lang="en-US" sz="2000" b="0" noProof="0" dirty="0"/>
              <a:t>(2 of 2)</a:t>
            </a:r>
            <a:endParaRPr lang="en-US" noProof="0" dirty="0"/>
          </a:p>
        </p:txBody>
      </p:sp>
      <p:pic>
        <p:nvPicPr>
          <p:cNvPr id="3" name="Picture 2" descr="Graphs A and B depict your production and consumption compared to your neighbor’s, with trade. For long description in Notes pane, press F6."/>
          <p:cNvPicPr>
            <a:picLocks noChangeAspect="1"/>
          </p:cNvPicPr>
          <p:nvPr/>
        </p:nvPicPr>
        <p:blipFill>
          <a:blip r:embed="rId3"/>
          <a:stretch>
            <a:fillRect/>
          </a:stretch>
        </p:blipFill>
        <p:spPr>
          <a:xfrm>
            <a:off x="679366" y="1571104"/>
            <a:ext cx="7791363" cy="2371550"/>
          </a:xfrm>
          <a:prstGeom prst="rect">
            <a:avLst/>
          </a:prstGeom>
        </p:spPr>
      </p:pic>
      <p:sp>
        <p:nvSpPr>
          <p:cNvPr id="6" name="Content Placeholder 5"/>
          <p:cNvSpPr>
            <a:spLocks noGrp="1"/>
          </p:cNvSpPr>
          <p:nvPr>
            <p:ph sz="quarter" idx="15"/>
          </p:nvPr>
        </p:nvSpPr>
        <p:spPr>
          <a:xfrm>
            <a:off x="468313" y="4166272"/>
            <a:ext cx="8218487" cy="2002299"/>
          </a:xfrm>
        </p:spPr>
        <p:txBody>
          <a:bodyPr/>
          <a:lstStyle/>
          <a:p>
            <a:pPr marL="0" lvl="0" indent="0">
              <a:spcBef>
                <a:spcPts val="600"/>
              </a:spcBef>
              <a:buSzPts val="2200"/>
              <a:buNone/>
            </a:pPr>
            <a:r>
              <a:rPr lang="en-US" sz="2200" noProof="0" dirty="0"/>
              <a:t>Your neighbor can now consume 10 pounds of apples and 45 pounds of cherries—point </a:t>
            </a:r>
            <a:r>
              <a:rPr lang="en-US" sz="2200" i="1" noProof="0" dirty="0"/>
              <a:t>D</a:t>
            </a:r>
            <a:r>
              <a:rPr lang="en-US" sz="2200" noProof="0" dirty="0"/>
              <a:t> in panel (b). You and your neighbor are both better off as a result of trade.</a:t>
            </a:r>
          </a:p>
          <a:p>
            <a:pPr marL="0" lvl="0" indent="0">
              <a:spcBef>
                <a:spcPts val="600"/>
              </a:spcBef>
              <a:buSzPts val="2200"/>
              <a:buNone/>
            </a:pPr>
            <a:r>
              <a:rPr lang="en-US" sz="2200" noProof="0" dirty="0"/>
              <a:t>Note that your neighbor benefits from trade </a:t>
            </a:r>
            <a:r>
              <a:rPr lang="en-US" sz="2200" b="1" noProof="0" dirty="0"/>
              <a:t>even though she could produce more of either fruit than you could.</a:t>
            </a:r>
          </a:p>
        </p:txBody>
      </p:sp>
    </p:spTree>
    <p:extLst>
      <p:ext uri="{BB962C8B-B14F-4D97-AF65-F5344CB8AC3E}">
        <p14:creationId xmlns:p14="http://schemas.microsoft.com/office/powerpoint/2010/main" val="320800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solidFill>
                  <a:schemeClr val="tx2"/>
                </a:solidFill>
              </a:rPr>
              <a:t>Table 2.1 A Summary of the Gains from Trade</a:t>
            </a:r>
          </a:p>
        </p:txBody>
      </p:sp>
      <p:graphicFrame>
        <p:nvGraphicFramePr>
          <p:cNvPr id="3" name="Table 2"/>
          <p:cNvGraphicFramePr>
            <a:graphicFrameLocks noGrp="1"/>
          </p:cNvGraphicFramePr>
          <p:nvPr>
            <p:extLst>
              <p:ext uri="{D42A27DB-BD31-4B8C-83A1-F6EECF244321}">
                <p14:modId xmlns:p14="http://schemas.microsoft.com/office/powerpoint/2010/main" val="2344155889"/>
              </p:ext>
            </p:extLst>
          </p:nvPr>
        </p:nvGraphicFramePr>
        <p:xfrm>
          <a:off x="457200" y="1547626"/>
          <a:ext cx="8218490" cy="2590800"/>
        </p:xfrm>
        <a:graphic>
          <a:graphicData uri="http://schemas.openxmlformats.org/drawingml/2006/table">
            <a:tbl>
              <a:tblPr firstRow="1" bandRow="1">
                <a:tableStyleId>{2D5ABB26-0587-4C30-8999-92F81FD0307C}</a:tableStyleId>
              </a:tblPr>
              <a:tblGrid>
                <a:gridCol w="2194560">
                  <a:extLst>
                    <a:ext uri="{9D8B030D-6E8A-4147-A177-3AD203B41FA5}">
                      <a16:colId xmlns:a16="http://schemas.microsoft.com/office/drawing/2014/main" val="2835492819"/>
                    </a:ext>
                  </a:extLst>
                </a:gridCol>
                <a:gridCol w="1362100">
                  <a:extLst>
                    <a:ext uri="{9D8B030D-6E8A-4147-A177-3AD203B41FA5}">
                      <a16:colId xmlns:a16="http://schemas.microsoft.com/office/drawing/2014/main" val="3471304404"/>
                    </a:ext>
                  </a:extLst>
                </a:gridCol>
                <a:gridCol w="1520041">
                  <a:extLst>
                    <a:ext uri="{9D8B030D-6E8A-4147-A177-3AD203B41FA5}">
                      <a16:colId xmlns:a16="http://schemas.microsoft.com/office/drawing/2014/main" val="534990594"/>
                    </a:ext>
                  </a:extLst>
                </a:gridCol>
                <a:gridCol w="1591294">
                  <a:extLst>
                    <a:ext uri="{9D8B030D-6E8A-4147-A177-3AD203B41FA5}">
                      <a16:colId xmlns:a16="http://schemas.microsoft.com/office/drawing/2014/main" val="2191381883"/>
                    </a:ext>
                  </a:extLst>
                </a:gridCol>
                <a:gridCol w="1550495">
                  <a:extLst>
                    <a:ext uri="{9D8B030D-6E8A-4147-A177-3AD203B41FA5}">
                      <a16:colId xmlns:a16="http://schemas.microsoft.com/office/drawing/2014/main" val="1364078561"/>
                    </a:ext>
                  </a:extLst>
                </a:gridCol>
              </a:tblGrid>
              <a:tr h="214886">
                <a:tc>
                  <a:txBody>
                    <a:bodyPr/>
                    <a:lstStyle/>
                    <a:p>
                      <a:pPr algn="ctr"/>
                      <a:r>
                        <a:rPr lang="en-US" sz="100" b="1" noProof="0" dirty="0">
                          <a:solidFill>
                            <a:schemeClr val="tx1"/>
                          </a:solidFill>
                          <a:latin typeface="+mn-lt"/>
                        </a:rPr>
                        <a:t>Blank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u="none" strike="noStrike" cap="none" noProof="0" dirty="0">
                          <a:solidFill>
                            <a:schemeClr val="tx1"/>
                          </a:solidFill>
                          <a:latin typeface="+mn-lt"/>
                          <a:ea typeface="Arial"/>
                          <a:cs typeface="Arial"/>
                          <a:sym typeface="Arial"/>
                        </a:rPr>
                        <a:t>You</a:t>
                      </a:r>
                    </a:p>
                    <a:p>
                      <a:pPr marL="0" marR="0" lvl="0" indent="0" algn="ctr" rtl="0">
                        <a:lnSpc>
                          <a:spcPct val="100000"/>
                        </a:lnSpc>
                        <a:spcBef>
                          <a:spcPts val="0"/>
                        </a:spcBef>
                        <a:spcAft>
                          <a:spcPts val="0"/>
                        </a:spcAft>
                        <a:buClr>
                          <a:srgbClr val="000000"/>
                        </a:buClr>
                        <a:buSzPts val="1500"/>
                        <a:buFont typeface="Arial"/>
                        <a:buNone/>
                      </a:pPr>
                      <a:r>
                        <a:rPr lang="en-US" sz="1400" b="1" u="none" strike="noStrike" cap="none" noProof="0" dirty="0">
                          <a:solidFill>
                            <a:schemeClr val="tx1"/>
                          </a:solidFill>
                          <a:latin typeface="+mn-lt"/>
                          <a:ea typeface="Arial"/>
                          <a:cs typeface="Arial"/>
                          <a:sym typeface="Arial"/>
                        </a:rPr>
                        <a:t>Apples</a:t>
                      </a:r>
                      <a:endParaRPr lang="en-US" sz="1400" u="none" strike="noStrike" cap="none" noProof="0" dirty="0">
                        <a:solidFill>
                          <a:schemeClr val="tx1"/>
                        </a:solidFill>
                        <a:latin typeface="+mn-lt"/>
                      </a:endParaRPr>
                    </a:p>
                    <a:p>
                      <a:pPr marL="0" marR="0" lvl="0" indent="0" algn="ctr" rtl="0">
                        <a:lnSpc>
                          <a:spcPct val="100000"/>
                        </a:lnSpc>
                        <a:spcBef>
                          <a:spcPts val="0"/>
                        </a:spcBef>
                        <a:spcAft>
                          <a:spcPts val="0"/>
                        </a:spcAft>
                        <a:buClr>
                          <a:srgbClr val="000000"/>
                        </a:buClr>
                        <a:buSzPts val="1500"/>
                        <a:buFont typeface="Arial"/>
                        <a:buNone/>
                      </a:pPr>
                      <a:r>
                        <a:rPr lang="en-US" sz="1400" b="1" u="none" strike="noStrike" cap="none" noProof="0" dirty="0">
                          <a:solidFill>
                            <a:schemeClr val="tx1"/>
                          </a:solidFill>
                          <a:latin typeface="+mn-lt"/>
                          <a:ea typeface="Arial"/>
                          <a:cs typeface="Arial"/>
                          <a:sym typeface="Arial"/>
                        </a:rPr>
                        <a:t>(in pounds)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u="none" strike="noStrike" cap="none" noProof="0" dirty="0">
                          <a:solidFill>
                            <a:schemeClr val="tx1"/>
                          </a:solidFill>
                          <a:latin typeface="+mn-lt"/>
                          <a:ea typeface="Arial"/>
                          <a:cs typeface="Arial"/>
                          <a:sym typeface="Arial"/>
                        </a:rPr>
                        <a:t>You</a:t>
                      </a:r>
                    </a:p>
                    <a:p>
                      <a:pPr marL="0" marR="0" lvl="0" indent="0" algn="ctr" rtl="0">
                        <a:lnSpc>
                          <a:spcPct val="100000"/>
                        </a:lnSpc>
                        <a:spcBef>
                          <a:spcPts val="0"/>
                        </a:spcBef>
                        <a:spcAft>
                          <a:spcPts val="0"/>
                        </a:spcAft>
                        <a:buClr>
                          <a:srgbClr val="000000"/>
                        </a:buClr>
                        <a:buSzPts val="1500"/>
                        <a:buFont typeface="Arial"/>
                        <a:buNone/>
                      </a:pPr>
                      <a:r>
                        <a:rPr lang="en-US" sz="1400" b="1" u="none" strike="noStrike" cap="none" noProof="0" dirty="0">
                          <a:solidFill>
                            <a:schemeClr val="tx1"/>
                          </a:solidFill>
                          <a:latin typeface="+mn-lt"/>
                          <a:ea typeface="Arial"/>
                          <a:cs typeface="Arial"/>
                          <a:sym typeface="Arial"/>
                        </a:rPr>
                        <a:t>Cherries</a:t>
                      </a:r>
                      <a:endParaRPr lang="en-US" sz="1400" u="none" strike="noStrike" cap="none" noProof="0" dirty="0">
                        <a:solidFill>
                          <a:schemeClr val="tx1"/>
                        </a:solidFill>
                        <a:latin typeface="+mn-lt"/>
                      </a:endParaRPr>
                    </a:p>
                    <a:p>
                      <a:pPr marL="0" marR="0" lvl="0" indent="0" algn="ctr" rtl="0">
                        <a:lnSpc>
                          <a:spcPct val="100000"/>
                        </a:lnSpc>
                        <a:spcBef>
                          <a:spcPts val="0"/>
                        </a:spcBef>
                        <a:spcAft>
                          <a:spcPts val="0"/>
                        </a:spcAft>
                        <a:buClr>
                          <a:srgbClr val="000000"/>
                        </a:buClr>
                        <a:buSzPts val="1500"/>
                        <a:buFont typeface="Arial"/>
                        <a:buNone/>
                      </a:pPr>
                      <a:r>
                        <a:rPr lang="en-US" sz="1400" b="1" u="none" strike="noStrike" cap="none" noProof="0" dirty="0">
                          <a:solidFill>
                            <a:schemeClr val="tx1"/>
                          </a:solidFill>
                          <a:latin typeface="+mn-lt"/>
                          <a:ea typeface="Arial"/>
                          <a:cs typeface="Arial"/>
                          <a:sym typeface="Arial"/>
                        </a:rPr>
                        <a:t>(in pounds)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u="none" strike="noStrike" cap="none" noProof="0" dirty="0">
                          <a:solidFill>
                            <a:schemeClr val="tx1"/>
                          </a:solidFill>
                          <a:latin typeface="+mn-lt"/>
                          <a:ea typeface="Arial"/>
                          <a:cs typeface="Arial"/>
                          <a:sym typeface="Arial"/>
                        </a:rPr>
                        <a:t>Your Neighbor</a:t>
                      </a:r>
                    </a:p>
                    <a:p>
                      <a:pPr marL="0" marR="0" lvl="0" indent="0" algn="ctr" rtl="0">
                        <a:lnSpc>
                          <a:spcPct val="100000"/>
                        </a:lnSpc>
                        <a:spcBef>
                          <a:spcPts val="0"/>
                        </a:spcBef>
                        <a:spcAft>
                          <a:spcPts val="0"/>
                        </a:spcAft>
                        <a:buClr>
                          <a:srgbClr val="000000"/>
                        </a:buClr>
                        <a:buSzPts val="1500"/>
                        <a:buFont typeface="Arial"/>
                        <a:buNone/>
                      </a:pPr>
                      <a:r>
                        <a:rPr lang="en-US" sz="1400" b="1" u="none" strike="noStrike" cap="none" noProof="0" dirty="0">
                          <a:solidFill>
                            <a:schemeClr val="tx1"/>
                          </a:solidFill>
                          <a:latin typeface="+mn-lt"/>
                          <a:ea typeface="Arial"/>
                          <a:cs typeface="Arial"/>
                          <a:sym typeface="Arial"/>
                        </a:rPr>
                        <a:t>Apples</a:t>
                      </a:r>
                      <a:endParaRPr lang="en-US" sz="1400" u="none" strike="noStrike" cap="none" noProof="0" dirty="0">
                        <a:solidFill>
                          <a:schemeClr val="tx1"/>
                        </a:solidFill>
                        <a:latin typeface="+mn-lt"/>
                      </a:endParaRPr>
                    </a:p>
                    <a:p>
                      <a:pPr marL="0" marR="0" lvl="0" indent="0" algn="ctr" rtl="0">
                        <a:lnSpc>
                          <a:spcPct val="100000"/>
                        </a:lnSpc>
                        <a:spcBef>
                          <a:spcPts val="0"/>
                        </a:spcBef>
                        <a:spcAft>
                          <a:spcPts val="0"/>
                        </a:spcAft>
                        <a:buClr>
                          <a:srgbClr val="000000"/>
                        </a:buClr>
                        <a:buSzPts val="1500"/>
                        <a:buFont typeface="Arial"/>
                        <a:buNone/>
                      </a:pPr>
                      <a:r>
                        <a:rPr lang="en-US" sz="1400" b="1" u="none" strike="noStrike" cap="none" noProof="0" dirty="0">
                          <a:solidFill>
                            <a:schemeClr val="tx1"/>
                          </a:solidFill>
                          <a:latin typeface="+mn-lt"/>
                          <a:ea typeface="Arial"/>
                          <a:cs typeface="Arial"/>
                          <a:sym typeface="Arial"/>
                        </a:rPr>
                        <a:t>(in pounds)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u="none" strike="noStrike" cap="none" noProof="0" dirty="0">
                          <a:solidFill>
                            <a:schemeClr val="tx1"/>
                          </a:solidFill>
                          <a:latin typeface="+mn-lt"/>
                          <a:ea typeface="Arial"/>
                          <a:cs typeface="Arial"/>
                          <a:sym typeface="Arial"/>
                        </a:rPr>
                        <a:t>Your Neighbor</a:t>
                      </a:r>
                    </a:p>
                    <a:p>
                      <a:pPr marL="0" marR="0" lvl="0" indent="0" algn="ctr" rtl="0">
                        <a:lnSpc>
                          <a:spcPct val="100000"/>
                        </a:lnSpc>
                        <a:spcBef>
                          <a:spcPts val="0"/>
                        </a:spcBef>
                        <a:spcAft>
                          <a:spcPts val="0"/>
                        </a:spcAft>
                        <a:buClr>
                          <a:srgbClr val="000000"/>
                        </a:buClr>
                        <a:buSzPts val="1500"/>
                        <a:buFont typeface="Arial"/>
                        <a:buNone/>
                      </a:pPr>
                      <a:r>
                        <a:rPr lang="en-US" sz="1400" b="1" u="none" strike="noStrike" cap="none" noProof="0" dirty="0">
                          <a:solidFill>
                            <a:schemeClr val="tx1"/>
                          </a:solidFill>
                          <a:latin typeface="+mn-lt"/>
                          <a:ea typeface="Arial"/>
                          <a:cs typeface="Arial"/>
                          <a:sym typeface="Arial"/>
                        </a:rPr>
                        <a:t>Cherries</a:t>
                      </a:r>
                      <a:endParaRPr lang="en-US" sz="1400" u="none" strike="noStrike" cap="none" noProof="0" dirty="0">
                        <a:solidFill>
                          <a:schemeClr val="tx1"/>
                        </a:solidFill>
                        <a:latin typeface="+mn-lt"/>
                      </a:endParaRPr>
                    </a:p>
                    <a:p>
                      <a:pPr marL="0" marR="0" lvl="0" indent="0" algn="ctr" rtl="0">
                        <a:lnSpc>
                          <a:spcPct val="100000"/>
                        </a:lnSpc>
                        <a:spcBef>
                          <a:spcPts val="0"/>
                        </a:spcBef>
                        <a:spcAft>
                          <a:spcPts val="0"/>
                        </a:spcAft>
                        <a:buClr>
                          <a:srgbClr val="000000"/>
                        </a:buClr>
                        <a:buSzPts val="1500"/>
                        <a:buFont typeface="Arial"/>
                        <a:buNone/>
                      </a:pPr>
                      <a:r>
                        <a:rPr lang="en-US" sz="1400" b="1" u="none" strike="noStrike" cap="none" noProof="0" dirty="0">
                          <a:solidFill>
                            <a:schemeClr val="tx1"/>
                          </a:solidFill>
                          <a:latin typeface="+mn-lt"/>
                          <a:ea typeface="Arial"/>
                          <a:cs typeface="Arial"/>
                          <a:sym typeface="Arial"/>
                        </a:rPr>
                        <a:t>(in pounds)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1380810"/>
                  </a:ext>
                </a:extLst>
              </a:tr>
              <a:tr h="480332">
                <a:tc>
                  <a:txBody>
                    <a:bodyPr/>
                    <a:lstStyle/>
                    <a:p>
                      <a:pPr marL="0" marR="0" lvl="0" indent="0" algn="l" rtl="0">
                        <a:lnSpc>
                          <a:spcPct val="100000"/>
                        </a:lnSpc>
                        <a:spcBef>
                          <a:spcPts val="0"/>
                        </a:spcBef>
                        <a:spcAft>
                          <a:spcPts val="0"/>
                        </a:spcAft>
                        <a:buClr>
                          <a:srgbClr val="000000"/>
                        </a:buClr>
                        <a:buSzPts val="1500"/>
                        <a:buFont typeface="Arial"/>
                        <a:buNone/>
                      </a:pPr>
                      <a:r>
                        <a:rPr lang="en-US" sz="1400" u="none" strike="noStrike" cap="none" noProof="0" dirty="0">
                          <a:solidFill>
                            <a:schemeClr val="tx1"/>
                          </a:solidFill>
                          <a:latin typeface="+mn-lt"/>
                          <a:ea typeface="Arial"/>
                          <a:cs typeface="Arial"/>
                          <a:sym typeface="Arial"/>
                        </a:rPr>
                        <a:t>Production </a:t>
                      </a:r>
                      <a:r>
                        <a:rPr lang="en-US" sz="1400" b="1" i="0" u="none" strike="noStrike" cap="none" noProof="0" dirty="0">
                          <a:solidFill>
                            <a:schemeClr val="tx1"/>
                          </a:solidFill>
                          <a:latin typeface="+mn-lt"/>
                          <a:ea typeface="Arial"/>
                          <a:cs typeface="Arial"/>
                          <a:sym typeface="Arial"/>
                        </a:rPr>
                        <a:t>and</a:t>
                      </a:r>
                      <a:r>
                        <a:rPr lang="en-US" sz="1400" u="none" strike="noStrike" cap="none" noProof="0" dirty="0">
                          <a:solidFill>
                            <a:schemeClr val="tx1"/>
                          </a:solidFill>
                          <a:latin typeface="+mn-lt"/>
                          <a:ea typeface="Arial"/>
                          <a:cs typeface="Arial"/>
                          <a:sym typeface="Arial"/>
                        </a:rPr>
                        <a:t> consumption </a:t>
                      </a:r>
                      <a:r>
                        <a:rPr lang="en-US" sz="1400" b="1" i="0" u="none" strike="noStrike" cap="none" noProof="0" dirty="0">
                          <a:solidFill>
                            <a:schemeClr val="tx1"/>
                          </a:solidFill>
                          <a:latin typeface="+mn-lt"/>
                          <a:ea typeface="Arial"/>
                          <a:cs typeface="Arial"/>
                          <a:sym typeface="Arial"/>
                        </a:rPr>
                        <a:t>without</a:t>
                      </a:r>
                      <a:r>
                        <a:rPr lang="en-US" sz="1400" i="1" u="none" strike="noStrike" cap="none" noProof="0" dirty="0">
                          <a:solidFill>
                            <a:schemeClr val="tx1"/>
                          </a:solidFill>
                          <a:latin typeface="+mn-lt"/>
                          <a:ea typeface="Arial"/>
                          <a:cs typeface="Arial"/>
                          <a:sym typeface="Arial"/>
                        </a:rPr>
                        <a:t> </a:t>
                      </a:r>
                      <a:r>
                        <a:rPr lang="en-US" sz="1400" u="none" strike="noStrike" cap="none" noProof="0" dirty="0">
                          <a:solidFill>
                            <a:schemeClr val="tx1"/>
                          </a:solidFill>
                          <a:latin typeface="+mn-lt"/>
                          <a:ea typeface="Arial"/>
                          <a:cs typeface="Arial"/>
                          <a:sym typeface="Arial"/>
                        </a:rPr>
                        <a:t>trade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ea typeface="Arial"/>
                          <a:cs typeface="Arial"/>
                          <a:sym typeface="Arial"/>
                        </a:rPr>
                        <a:t>8</a:t>
                      </a:r>
                      <a:endParaRPr lang="en-US" sz="14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ea typeface="Arial"/>
                          <a:cs typeface="Arial"/>
                          <a:sym typeface="Arial"/>
                        </a:rPr>
                        <a:t>12</a:t>
                      </a:r>
                      <a:endParaRPr lang="en-US" sz="14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ea typeface="Arial"/>
                          <a:cs typeface="Arial"/>
                          <a:sym typeface="Arial"/>
                        </a:rPr>
                        <a:t>9</a:t>
                      </a:r>
                      <a:endParaRPr lang="en-US" sz="14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ea typeface="Arial"/>
                          <a:cs typeface="Arial"/>
                          <a:sym typeface="Arial"/>
                        </a:rPr>
                        <a:t>42</a:t>
                      </a:r>
                      <a:endParaRPr lang="en-US" sz="14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32329806"/>
                  </a:ext>
                </a:extLst>
              </a:tr>
              <a:tr h="2148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ea typeface="Arial"/>
                          <a:cs typeface="Arial"/>
                          <a:sym typeface="Arial"/>
                        </a:rPr>
                        <a:t>Production </a:t>
                      </a:r>
                      <a:r>
                        <a:rPr lang="en-US" sz="1400" b="1" i="0" u="none" strike="noStrike" cap="none" noProof="0" dirty="0">
                          <a:solidFill>
                            <a:schemeClr val="tx1"/>
                          </a:solidFill>
                          <a:latin typeface="+mn-lt"/>
                          <a:ea typeface="Arial"/>
                          <a:cs typeface="Arial"/>
                          <a:sym typeface="Arial"/>
                        </a:rPr>
                        <a:t>with </a:t>
                      </a:r>
                      <a:r>
                        <a:rPr lang="en-US" sz="1400" u="none" strike="noStrike" cap="none" noProof="0" dirty="0">
                          <a:solidFill>
                            <a:schemeClr val="tx1"/>
                          </a:solidFill>
                          <a:latin typeface="+mn-lt"/>
                          <a:ea typeface="Arial"/>
                          <a:cs typeface="Arial"/>
                          <a:sym typeface="Arial"/>
                        </a:rPr>
                        <a:t>trade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ea typeface="Arial"/>
                          <a:cs typeface="Arial"/>
                          <a:sym typeface="Arial"/>
                        </a:rPr>
                        <a:t>20</a:t>
                      </a:r>
                      <a:endParaRPr lang="en-US" sz="14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ea typeface="Arial"/>
                          <a:cs typeface="Arial"/>
                          <a:sym typeface="Arial"/>
                        </a:rPr>
                        <a:t>0</a:t>
                      </a:r>
                      <a:endParaRPr lang="en-US" sz="14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ea typeface="Arial"/>
                          <a:cs typeface="Arial"/>
                          <a:sym typeface="Arial"/>
                        </a:rPr>
                        <a:t>0</a:t>
                      </a:r>
                      <a:endParaRPr lang="en-US" sz="14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ea typeface="Arial"/>
                          <a:cs typeface="Arial"/>
                          <a:sym typeface="Arial"/>
                        </a:rPr>
                        <a:t>60</a:t>
                      </a:r>
                      <a:endParaRPr lang="en-US" sz="1400" u="none" strike="noStrike" cap="none" noProof="0" dirty="0">
                        <a:solidFill>
                          <a:schemeClr val="tx1"/>
                        </a:solidFill>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36672517"/>
                  </a:ext>
                </a:extLst>
              </a:tr>
              <a:tr h="2148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ea typeface="Arial"/>
                          <a:cs typeface="Arial"/>
                          <a:sym typeface="Arial"/>
                        </a:rPr>
                        <a:t>Consumption </a:t>
                      </a:r>
                      <a:r>
                        <a:rPr lang="en-US" sz="1400" b="1" i="0" u="none" strike="noStrike" cap="none" noProof="0" dirty="0">
                          <a:solidFill>
                            <a:schemeClr val="tx1"/>
                          </a:solidFill>
                          <a:latin typeface="+mn-lt"/>
                          <a:ea typeface="Arial"/>
                          <a:cs typeface="Arial"/>
                          <a:sym typeface="Arial"/>
                        </a:rPr>
                        <a:t>with </a:t>
                      </a:r>
                      <a:r>
                        <a:rPr lang="en-US" sz="1400" u="none" strike="noStrike" cap="none" noProof="0" dirty="0">
                          <a:solidFill>
                            <a:schemeClr val="tx1"/>
                          </a:solidFill>
                          <a:latin typeface="+mn-lt"/>
                          <a:ea typeface="Arial"/>
                          <a:cs typeface="Arial"/>
                          <a:sym typeface="Arial"/>
                        </a:rPr>
                        <a:t>trade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rPr>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rPr>
                        <a:t>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rPr>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rPr>
                        <a:t>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7789380"/>
                  </a:ext>
                </a:extLst>
              </a:tr>
              <a:tr h="4803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ea typeface="Arial"/>
                          <a:cs typeface="Arial"/>
                          <a:sym typeface="Arial"/>
                        </a:rPr>
                        <a:t>Gains from trade (increased consumption)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u="none" strike="noStrike" cap="none" noProof="0" dirty="0">
                          <a:solidFill>
                            <a:schemeClr val="tx1"/>
                          </a:solidFill>
                          <a:latin typeface="+mn-lt"/>
                        </a:rPr>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4608650"/>
                  </a:ext>
                </a:extLst>
              </a:tr>
            </a:tbl>
          </a:graphicData>
        </a:graphic>
      </p:graphicFrame>
      <p:sp>
        <p:nvSpPr>
          <p:cNvPr id="5" name="Content Placeholder 4"/>
          <p:cNvSpPr>
            <a:spLocks noGrp="1"/>
          </p:cNvSpPr>
          <p:nvPr>
            <p:ph sz="quarter" idx="14"/>
          </p:nvPr>
        </p:nvSpPr>
        <p:spPr>
          <a:xfrm>
            <a:off x="457200" y="4679210"/>
            <a:ext cx="8019143" cy="995876"/>
          </a:xfrm>
        </p:spPr>
        <p:txBody>
          <a:bodyPr/>
          <a:lstStyle/>
          <a:p>
            <a:pPr marL="0" indent="0">
              <a:buNone/>
            </a:pPr>
            <a:r>
              <a:rPr lang="en-US" noProof="0" dirty="0"/>
              <a:t>Both you and your neighbor are able to consume more with trade than without.</a:t>
            </a:r>
          </a:p>
        </p:txBody>
      </p:sp>
    </p:spTree>
    <p:extLst>
      <p:ext uri="{BB962C8B-B14F-4D97-AF65-F5344CB8AC3E}">
        <p14:creationId xmlns:p14="http://schemas.microsoft.com/office/powerpoint/2010/main" val="3295496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334103" cy="1097279"/>
          </a:xfrm>
        </p:spPr>
        <p:txBody>
          <a:bodyPr/>
          <a:lstStyle/>
          <a:p>
            <a:r>
              <a:rPr lang="en-US" sz="3200" noProof="0" dirty="0"/>
              <a:t>Explaining the Gains From Specialization and Trade</a:t>
            </a:r>
          </a:p>
        </p:txBody>
      </p:sp>
      <p:sp>
        <p:nvSpPr>
          <p:cNvPr id="3" name="Content Placeholder 2"/>
          <p:cNvSpPr>
            <a:spLocks noGrp="1"/>
          </p:cNvSpPr>
          <p:nvPr>
            <p:ph sz="quarter" idx="13"/>
          </p:nvPr>
        </p:nvSpPr>
        <p:spPr>
          <a:xfrm>
            <a:off x="457201" y="1527858"/>
            <a:ext cx="8091714" cy="4759792"/>
          </a:xfrm>
        </p:spPr>
        <p:txBody>
          <a:bodyPr/>
          <a:lstStyle/>
          <a:p>
            <a:pPr marL="0" lvl="0" indent="0">
              <a:spcBef>
                <a:spcPts val="0"/>
              </a:spcBef>
              <a:buSzPts val="2200"/>
              <a:buNone/>
            </a:pPr>
            <a:r>
              <a:rPr lang="en-US" noProof="0" dirty="0"/>
              <a:t>How could both of you benefit from trade when your neighbor was so much better than you?</a:t>
            </a:r>
          </a:p>
          <a:p>
            <a:pPr marL="0" lvl="0" indent="0">
              <a:spcBef>
                <a:spcPts val="1540"/>
              </a:spcBef>
              <a:buSzPts val="2200"/>
              <a:buNone/>
            </a:pPr>
            <a:r>
              <a:rPr lang="en-US" noProof="0" dirty="0"/>
              <a:t>Economists say your neighbor had an </a:t>
            </a:r>
            <a:r>
              <a:rPr lang="en-US" b="1" noProof="0" dirty="0"/>
              <a:t>absolute advantage </a:t>
            </a:r>
            <a:r>
              <a:rPr lang="en-US" noProof="0" dirty="0"/>
              <a:t>in both cherry and apple picking, but you had a </a:t>
            </a:r>
            <a:r>
              <a:rPr lang="en-US" b="1" noProof="0" dirty="0"/>
              <a:t>comparative advantage </a:t>
            </a:r>
            <a:r>
              <a:rPr lang="en-US" noProof="0" dirty="0"/>
              <a:t>in picking apples.</a:t>
            </a:r>
          </a:p>
          <a:p>
            <a:pPr marL="0" lvl="0" indent="0">
              <a:spcBef>
                <a:spcPts val="1540"/>
              </a:spcBef>
              <a:buSzPts val="2200"/>
              <a:buNone/>
            </a:pPr>
            <a:r>
              <a:rPr lang="en-US" b="1" noProof="0" dirty="0"/>
              <a:t>Absolute advantage</a:t>
            </a:r>
            <a:r>
              <a:rPr lang="en-US" noProof="0" dirty="0"/>
              <a:t>: The ability of an individual, a firm, or a country to produce more of a good or service than competitors, using the same amount of resources.</a:t>
            </a:r>
          </a:p>
          <a:p>
            <a:pPr marL="0" lvl="0" indent="0">
              <a:spcBef>
                <a:spcPts val="1540"/>
              </a:spcBef>
              <a:buSzPts val="2200"/>
              <a:buNone/>
            </a:pPr>
            <a:r>
              <a:rPr lang="en-US" b="1" noProof="0" dirty="0"/>
              <a:t>Comparative advantage</a:t>
            </a:r>
            <a:r>
              <a:rPr lang="en-US" noProof="0" dirty="0"/>
              <a:t>: The ability of an individual, a firm, or a country to produce a good or service at a lower opportunity cost than competitors.</a:t>
            </a:r>
          </a:p>
        </p:txBody>
      </p:sp>
    </p:spTree>
    <p:extLst>
      <p:ext uri="{BB962C8B-B14F-4D97-AF65-F5344CB8AC3E}">
        <p14:creationId xmlns:p14="http://schemas.microsoft.com/office/powerpoint/2010/main" val="2419414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Chapter Outline</a:t>
            </a:r>
          </a:p>
        </p:txBody>
      </p:sp>
      <p:sp>
        <p:nvSpPr>
          <p:cNvPr id="3" name="Content Placeholder 2"/>
          <p:cNvSpPr>
            <a:spLocks noGrp="1"/>
          </p:cNvSpPr>
          <p:nvPr>
            <p:ph sz="quarter" idx="13"/>
          </p:nvPr>
        </p:nvSpPr>
        <p:spPr>
          <a:xfrm>
            <a:off x="457200" y="1554921"/>
            <a:ext cx="8232775" cy="2363936"/>
          </a:xfrm>
        </p:spPr>
        <p:txBody>
          <a:bodyPr/>
          <a:lstStyle/>
          <a:p>
            <a:pPr marL="0" lvl="0" indent="0">
              <a:buSzPts val="550"/>
              <a:buNone/>
            </a:pPr>
            <a:r>
              <a:rPr lang="en-US" b="1" noProof="0" dirty="0">
                <a:solidFill>
                  <a:srgbClr val="007FA3"/>
                </a:solidFill>
              </a:rPr>
              <a:t>2.1</a:t>
            </a:r>
            <a:r>
              <a:rPr lang="en-US" b="1" noProof="0" dirty="0">
                <a:solidFill>
                  <a:srgbClr val="0070C0"/>
                </a:solidFill>
              </a:rPr>
              <a:t> </a:t>
            </a:r>
            <a:r>
              <a:rPr lang="en-US" noProof="0" dirty="0"/>
              <a:t>Production Possibilities Frontiers and Opportunity Costs</a:t>
            </a:r>
          </a:p>
          <a:p>
            <a:pPr marL="0" lvl="0" indent="0">
              <a:buSzPts val="550"/>
              <a:buNone/>
            </a:pPr>
            <a:r>
              <a:rPr lang="en-US" b="1" noProof="0" dirty="0">
                <a:solidFill>
                  <a:srgbClr val="007FA3"/>
                </a:solidFill>
              </a:rPr>
              <a:t>2.2</a:t>
            </a:r>
            <a:r>
              <a:rPr lang="en-US" b="1" noProof="0" dirty="0">
                <a:solidFill>
                  <a:srgbClr val="0070C0"/>
                </a:solidFill>
              </a:rPr>
              <a:t> </a:t>
            </a:r>
            <a:r>
              <a:rPr lang="en-US" noProof="0" dirty="0"/>
              <a:t>Comparative Advantage and Trade</a:t>
            </a:r>
          </a:p>
          <a:p>
            <a:pPr marL="0" lvl="0" indent="0">
              <a:buSzPts val="550"/>
              <a:buNone/>
            </a:pPr>
            <a:r>
              <a:rPr lang="en-US" b="1" noProof="0" dirty="0">
                <a:solidFill>
                  <a:srgbClr val="007FA3"/>
                </a:solidFill>
              </a:rPr>
              <a:t>2.3</a:t>
            </a:r>
            <a:r>
              <a:rPr lang="en-US" b="1" noProof="0" dirty="0">
                <a:solidFill>
                  <a:srgbClr val="0070C0"/>
                </a:solidFill>
              </a:rPr>
              <a:t> </a:t>
            </a:r>
            <a:r>
              <a:rPr lang="en-US" noProof="0" dirty="0"/>
              <a:t>The Market System</a:t>
            </a:r>
          </a:p>
        </p:txBody>
      </p:sp>
    </p:spTree>
    <p:extLst>
      <p:ext uri="{BB962C8B-B14F-4D97-AF65-F5344CB8AC3E}">
        <p14:creationId xmlns:p14="http://schemas.microsoft.com/office/powerpoint/2010/main" val="3452098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Table 2.2 Opportunity Costs of Picking Apples and Cherries</a:t>
            </a:r>
          </a:p>
        </p:txBody>
      </p:sp>
      <p:graphicFrame>
        <p:nvGraphicFramePr>
          <p:cNvPr id="3" name="Table 2"/>
          <p:cNvGraphicFramePr>
            <a:graphicFrameLocks noGrp="1"/>
          </p:cNvGraphicFramePr>
          <p:nvPr>
            <p:extLst>
              <p:ext uri="{D42A27DB-BD31-4B8C-83A1-F6EECF244321}">
                <p14:modId xmlns:p14="http://schemas.microsoft.com/office/powerpoint/2010/main" val="344342079"/>
              </p:ext>
            </p:extLst>
          </p:nvPr>
        </p:nvGraphicFramePr>
        <p:xfrm>
          <a:off x="457200" y="1544698"/>
          <a:ext cx="7602583" cy="1783372"/>
        </p:xfrm>
        <a:graphic>
          <a:graphicData uri="http://schemas.openxmlformats.org/drawingml/2006/table">
            <a:tbl>
              <a:tblPr firstRow="1" bandRow="1">
                <a:tableStyleId>{2D5ABB26-0587-4C30-8999-92F81FD0307C}</a:tableStyleId>
              </a:tblPr>
              <a:tblGrid>
                <a:gridCol w="1719600">
                  <a:extLst>
                    <a:ext uri="{9D8B030D-6E8A-4147-A177-3AD203B41FA5}">
                      <a16:colId xmlns:a16="http://schemas.microsoft.com/office/drawing/2014/main" val="1226741547"/>
                    </a:ext>
                  </a:extLst>
                </a:gridCol>
                <a:gridCol w="2682583">
                  <a:extLst>
                    <a:ext uri="{9D8B030D-6E8A-4147-A177-3AD203B41FA5}">
                      <a16:colId xmlns:a16="http://schemas.microsoft.com/office/drawing/2014/main" val="2919465860"/>
                    </a:ext>
                  </a:extLst>
                </a:gridCol>
                <a:gridCol w="3200400">
                  <a:extLst>
                    <a:ext uri="{9D8B030D-6E8A-4147-A177-3AD203B41FA5}">
                      <a16:colId xmlns:a16="http://schemas.microsoft.com/office/drawing/2014/main" val="1293911698"/>
                    </a:ext>
                  </a:extLst>
                </a:gridCol>
              </a:tblGrid>
              <a:tr h="806888">
                <a:tc>
                  <a:txBody>
                    <a:bodyPr/>
                    <a:lstStyle/>
                    <a:p>
                      <a:pPr marL="0" marR="0" lvl="0" indent="0" algn="l" rtl="0">
                        <a:lnSpc>
                          <a:spcPct val="100000"/>
                        </a:lnSpc>
                        <a:spcBef>
                          <a:spcPts val="0"/>
                        </a:spcBef>
                        <a:spcAft>
                          <a:spcPts val="0"/>
                        </a:spcAft>
                        <a:buClr>
                          <a:schemeClr val="lt1"/>
                        </a:buClr>
                        <a:buSzPts val="1800"/>
                        <a:buFont typeface="Arial"/>
                        <a:buNone/>
                      </a:pPr>
                      <a:r>
                        <a:rPr lang="en-US" sz="100" b="1" u="none" strike="noStrike" cap="none" dirty="0">
                          <a:solidFill>
                            <a:schemeClr val="tx1"/>
                          </a:solidFill>
                          <a:latin typeface="+mn-lt"/>
                          <a:ea typeface="Arial"/>
                          <a:cs typeface="Arial"/>
                          <a:sym typeface="Arial"/>
                        </a:rPr>
                        <a:t>Blank</a:t>
                      </a:r>
                      <a:endParaRPr sz="100" b="0" u="none" strike="noStrike" cap="none" dirty="0">
                        <a:solidFill>
                          <a:schemeClr val="tx1"/>
                        </a:solidFill>
                        <a:latin typeface="+mn-lt"/>
                      </a:endParaRPr>
                    </a:p>
                  </a:txBody>
                  <a:tcPr marL="91450" marR="91450"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b="1" u="none" strike="noStrike" cap="none" dirty="0">
                          <a:solidFill>
                            <a:schemeClr val="dk1"/>
                          </a:solidFill>
                          <a:latin typeface="+mn-lt"/>
                          <a:ea typeface="Arial"/>
                          <a:cs typeface="Arial"/>
                          <a:sym typeface="Arial"/>
                        </a:rPr>
                        <a:t>Opportunity Cost of Picking 1 Pound of Apples </a:t>
                      </a:r>
                      <a:endParaRPr sz="1800" u="none" strike="noStrike" cap="none" dirty="0">
                        <a:latin typeface="+mn-lt"/>
                      </a:endParaRPr>
                    </a:p>
                  </a:txBody>
                  <a:tcPr marL="91450" marR="91450"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b="1" u="none" strike="noStrike" cap="none" dirty="0">
                          <a:solidFill>
                            <a:schemeClr val="dk1"/>
                          </a:solidFill>
                          <a:latin typeface="+mn-lt"/>
                          <a:ea typeface="Arial"/>
                          <a:cs typeface="Arial"/>
                          <a:sym typeface="Arial"/>
                        </a:rPr>
                        <a:t>Opportunity Cost of Picking 1 Pound of Cherries </a:t>
                      </a:r>
                      <a:endParaRPr sz="1800" u="none" strike="noStrike" cap="none" dirty="0">
                        <a:latin typeface="+mn-lt"/>
                      </a:endParaRPr>
                    </a:p>
                  </a:txBody>
                  <a:tcPr marL="91450" marR="91450"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28107268"/>
                  </a:ext>
                </a:extLst>
              </a:tr>
              <a:tr h="434481">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chemeClr val="dk1"/>
                          </a:solidFill>
                          <a:latin typeface="+mn-lt"/>
                          <a:ea typeface="Arial"/>
                          <a:cs typeface="Arial"/>
                          <a:sym typeface="Arial"/>
                        </a:rPr>
                        <a:t>You</a:t>
                      </a:r>
                      <a:endParaRPr sz="1800" u="none" strike="noStrike" cap="none" dirty="0">
                        <a:latin typeface="+mn-lt"/>
                      </a:endParaRPr>
                    </a:p>
                  </a:txBody>
                  <a:tcPr marL="91450" marR="91450"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chemeClr val="dk1"/>
                          </a:solidFill>
                          <a:latin typeface="+mn-lt"/>
                          <a:ea typeface="Arial"/>
                          <a:cs typeface="Arial"/>
                          <a:sym typeface="Arial"/>
                        </a:rPr>
                        <a:t>1 pound of cherries</a:t>
                      </a:r>
                      <a:endParaRPr sz="1800" u="none" strike="noStrike" cap="none" dirty="0">
                        <a:latin typeface="+mn-lt"/>
                      </a:endParaRPr>
                    </a:p>
                  </a:txBody>
                  <a:tcPr marL="91450" marR="91450"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chemeClr val="dk1"/>
                          </a:solidFill>
                          <a:latin typeface="+mn-lt"/>
                          <a:ea typeface="Arial"/>
                          <a:cs typeface="Arial"/>
                          <a:sym typeface="Arial"/>
                        </a:rPr>
                        <a:t>1 pound of apples</a:t>
                      </a:r>
                      <a:endParaRPr sz="1800" u="none" strike="noStrike" cap="none" dirty="0">
                        <a:latin typeface="+mn-lt"/>
                      </a:endParaRPr>
                    </a:p>
                  </a:txBody>
                  <a:tcPr marL="91450" marR="91450"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0562928"/>
                  </a:ext>
                </a:extLst>
              </a:tr>
              <a:tr h="434481">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chemeClr val="dk1"/>
                          </a:solidFill>
                          <a:latin typeface="+mn-lt"/>
                          <a:ea typeface="Arial"/>
                          <a:cs typeface="Arial"/>
                          <a:sym typeface="Arial"/>
                        </a:rPr>
                        <a:t>Your Neighbor</a:t>
                      </a:r>
                      <a:endParaRPr sz="1800" u="none" strike="noStrike" cap="none" dirty="0">
                        <a:latin typeface="+mn-lt"/>
                      </a:endParaRPr>
                    </a:p>
                  </a:txBody>
                  <a:tcPr marL="91450" marR="91450"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chemeClr val="dk1"/>
                          </a:solidFill>
                          <a:latin typeface="+mn-lt"/>
                          <a:ea typeface="Arial"/>
                          <a:cs typeface="Arial"/>
                          <a:sym typeface="Arial"/>
                        </a:rPr>
                        <a:t>2 pounds of cherries</a:t>
                      </a:r>
                      <a:endParaRPr sz="1800" u="none" strike="noStrike" cap="none" dirty="0">
                        <a:latin typeface="+mn-lt"/>
                      </a:endParaRPr>
                    </a:p>
                  </a:txBody>
                  <a:tcPr marL="91450" marR="91450"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chemeClr val="dk1"/>
                          </a:solidFill>
                          <a:latin typeface="+mn-lt"/>
                          <a:ea typeface="Arial"/>
                          <a:cs typeface="Arial"/>
                          <a:sym typeface="Arial"/>
                        </a:rPr>
                        <a:t>0.5 pound of apples</a:t>
                      </a:r>
                      <a:endParaRPr sz="1800" u="none" strike="noStrike" cap="none" dirty="0">
                        <a:latin typeface="+mn-lt"/>
                      </a:endParaRPr>
                    </a:p>
                  </a:txBody>
                  <a:tcPr marL="91450" marR="91450"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9427920"/>
                  </a:ext>
                </a:extLst>
              </a:tr>
            </a:tbl>
          </a:graphicData>
        </a:graphic>
      </p:graphicFrame>
      <p:sp>
        <p:nvSpPr>
          <p:cNvPr id="5" name="Content Placeholder 4"/>
          <p:cNvSpPr>
            <a:spLocks noGrp="1"/>
          </p:cNvSpPr>
          <p:nvPr>
            <p:ph sz="quarter" idx="14"/>
          </p:nvPr>
        </p:nvSpPr>
        <p:spPr>
          <a:xfrm>
            <a:off x="457200" y="3636365"/>
            <a:ext cx="8229600" cy="2581555"/>
          </a:xfrm>
        </p:spPr>
        <p:txBody>
          <a:bodyPr/>
          <a:lstStyle/>
          <a:p>
            <a:pPr marL="0" lvl="0" indent="0">
              <a:buSzPts val="2200"/>
              <a:buNone/>
            </a:pPr>
            <a:r>
              <a:rPr lang="en-US" b="1" noProof="0" dirty="0"/>
              <a:t>The basis for trade is comparative advantage, not absolute advantage.</a:t>
            </a:r>
          </a:p>
          <a:p>
            <a:pPr marL="0" lvl="0" indent="0">
              <a:buSzPts val="2200"/>
              <a:buNone/>
            </a:pPr>
            <a:r>
              <a:rPr lang="en-US" noProof="0" dirty="0"/>
              <a:t>Individuals, firms, and countries are better off if they specialize in producing goods and services for which they have a comparative advantage and obtain the other goods and services they need by trading.</a:t>
            </a:r>
          </a:p>
        </p:txBody>
      </p:sp>
    </p:spTree>
    <p:extLst>
      <p:ext uri="{BB962C8B-B14F-4D97-AF65-F5344CB8AC3E}">
        <p14:creationId xmlns:p14="http://schemas.microsoft.com/office/powerpoint/2010/main" val="2350923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401792" cy="1097279"/>
          </a:xfrm>
        </p:spPr>
        <p:txBody>
          <a:bodyPr/>
          <a:lstStyle/>
          <a:p>
            <a:r>
              <a:rPr lang="en-US" sz="3000" noProof="0" dirty="0"/>
              <a:t>Apply the Concept: Comparative Advantage, Opportunity Cost, and Housework</a:t>
            </a:r>
          </a:p>
        </p:txBody>
      </p:sp>
      <p:sp>
        <p:nvSpPr>
          <p:cNvPr id="4" name="Content Placeholder 3"/>
          <p:cNvSpPr>
            <a:spLocks noGrp="1"/>
          </p:cNvSpPr>
          <p:nvPr>
            <p:ph sz="quarter" idx="13"/>
          </p:nvPr>
        </p:nvSpPr>
        <p:spPr>
          <a:xfrm>
            <a:off x="457200" y="1556327"/>
            <a:ext cx="8229600" cy="3063174"/>
          </a:xfrm>
        </p:spPr>
        <p:txBody>
          <a:bodyPr/>
          <a:lstStyle/>
          <a:p>
            <a:pPr marL="0" lvl="0" indent="0">
              <a:spcBef>
                <a:spcPts val="0"/>
              </a:spcBef>
              <a:buSzPts val="2200"/>
              <a:buNone/>
            </a:pPr>
            <a:r>
              <a:rPr lang="en-US" sz="2200" noProof="0" dirty="0"/>
              <a:t>People living together have to divide up household chores.</a:t>
            </a:r>
          </a:p>
          <a:p>
            <a:pPr marL="0" lvl="0" indent="0">
              <a:buSzPts val="2200"/>
              <a:buNone/>
            </a:pPr>
            <a:r>
              <a:rPr lang="en-US" sz="2200" noProof="0" dirty="0"/>
              <a:t>Basic economic concepts like comparative advantage can provide useful insight in the division of labor.</a:t>
            </a:r>
          </a:p>
          <a:p>
            <a:pPr marL="0" lvl="0" indent="0">
              <a:buSzPts val="2200"/>
              <a:buNone/>
            </a:pPr>
            <a:r>
              <a:rPr lang="en-US" sz="2200" noProof="0" dirty="0"/>
              <a:t>Suppose Jack is faster than Jill at both cooking and laundry. However:</a:t>
            </a:r>
          </a:p>
          <a:p>
            <a:pPr lvl="0" indent="-256032">
              <a:spcBef>
                <a:spcPts val="600"/>
              </a:spcBef>
            </a:pPr>
            <a:r>
              <a:rPr lang="en-US" sz="2200" noProof="0" dirty="0"/>
              <a:t>Jack is </a:t>
            </a:r>
            <a:r>
              <a:rPr lang="en-US" sz="2200" b="1" noProof="0" dirty="0"/>
              <a:t>much</a:t>
            </a:r>
            <a:r>
              <a:rPr lang="en-US" sz="2200" noProof="0" dirty="0"/>
              <a:t> faster at preparing tasty meals, while</a:t>
            </a:r>
          </a:p>
          <a:p>
            <a:pPr lvl="0" indent="-256032">
              <a:spcBef>
                <a:spcPts val="600"/>
              </a:spcBef>
            </a:pPr>
            <a:r>
              <a:rPr lang="en-US" sz="2200" noProof="0" dirty="0"/>
              <a:t>Jack is only a little faster at doing laundry</a:t>
            </a:r>
          </a:p>
        </p:txBody>
      </p:sp>
      <p:sp>
        <p:nvSpPr>
          <p:cNvPr id="3" name="Content Placeholder 2"/>
          <p:cNvSpPr>
            <a:spLocks noGrp="1"/>
          </p:cNvSpPr>
          <p:nvPr>
            <p:ph sz="quarter" idx="14"/>
          </p:nvPr>
        </p:nvSpPr>
        <p:spPr>
          <a:xfrm>
            <a:off x="457200" y="4777444"/>
            <a:ext cx="8229600" cy="1235033"/>
          </a:xfrm>
        </p:spPr>
        <p:txBody>
          <a:bodyPr/>
          <a:lstStyle/>
          <a:p>
            <a:pPr marL="0" indent="0">
              <a:spcBef>
                <a:spcPts val="600"/>
              </a:spcBef>
              <a:buNone/>
            </a:pPr>
            <a:r>
              <a:rPr lang="en-US" sz="2200" noProof="0" dirty="0"/>
              <a:t>Jack’s comparative advantage is in cooking—to cook a tasty meal, he gives up the opportunity to do less laundry than Jill—so he should specialize in this, while Jill specializes in laundry.</a:t>
            </a:r>
          </a:p>
        </p:txBody>
      </p:sp>
    </p:spTree>
    <p:extLst>
      <p:ext uri="{BB962C8B-B14F-4D97-AF65-F5344CB8AC3E}">
        <p14:creationId xmlns:p14="http://schemas.microsoft.com/office/powerpoint/2010/main" val="2642348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Effect transition="in" filter="fade">
                                      <p:cBhvr>
                                        <p:cTn id="2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2.3 The Market System</a:t>
            </a:r>
          </a:p>
        </p:txBody>
      </p:sp>
      <p:sp>
        <p:nvSpPr>
          <p:cNvPr id="4" name="Content Placeholder 3"/>
          <p:cNvSpPr>
            <a:spLocks noGrp="1"/>
          </p:cNvSpPr>
          <p:nvPr>
            <p:ph sz="quarter" idx="13"/>
          </p:nvPr>
        </p:nvSpPr>
        <p:spPr>
          <a:xfrm>
            <a:off x="457200" y="1557338"/>
            <a:ext cx="6953534" cy="497626"/>
          </a:xfrm>
        </p:spPr>
        <p:txBody>
          <a:bodyPr/>
          <a:lstStyle/>
          <a:p>
            <a:pPr marL="432" indent="0">
              <a:buNone/>
            </a:pPr>
            <a:r>
              <a:rPr lang="en-US" sz="2000" b="1" noProof="0" dirty="0"/>
              <a:t>Explain the basics of how a market system works.</a:t>
            </a:r>
          </a:p>
        </p:txBody>
      </p:sp>
      <p:sp>
        <p:nvSpPr>
          <p:cNvPr id="6" name="Content Placeholder 5"/>
          <p:cNvSpPr>
            <a:spLocks noGrp="1"/>
          </p:cNvSpPr>
          <p:nvPr>
            <p:ph sz="quarter" idx="14"/>
          </p:nvPr>
        </p:nvSpPr>
        <p:spPr>
          <a:xfrm>
            <a:off x="457200" y="2185593"/>
            <a:ext cx="8229600" cy="3847072"/>
          </a:xfrm>
        </p:spPr>
        <p:txBody>
          <a:bodyPr/>
          <a:lstStyle/>
          <a:p>
            <a:pPr marL="0" lvl="0" indent="0">
              <a:buSzPts val="2200"/>
              <a:buNone/>
            </a:pPr>
            <a:r>
              <a:rPr lang="en-US" sz="2200" noProof="0" dirty="0">
                <a:solidFill>
                  <a:schemeClr val="tx1"/>
                </a:solidFill>
              </a:rPr>
              <a:t>A </a:t>
            </a:r>
            <a:r>
              <a:rPr lang="en-US" sz="2200" b="1" noProof="0" dirty="0">
                <a:solidFill>
                  <a:schemeClr val="tx1"/>
                </a:solidFill>
              </a:rPr>
              <a:t>market</a:t>
            </a:r>
            <a:r>
              <a:rPr lang="en-US" sz="2200" noProof="0" dirty="0">
                <a:solidFill>
                  <a:schemeClr val="tx1"/>
                </a:solidFill>
              </a:rPr>
              <a:t> is a group of buyers and sellers of a good or service, and the institution or arrangement by which they come together to trade.</a:t>
            </a:r>
          </a:p>
          <a:p>
            <a:pPr marL="0" lvl="0" indent="0">
              <a:buSzPts val="2200"/>
              <a:buNone/>
            </a:pPr>
            <a:r>
              <a:rPr lang="en-US" sz="2200" noProof="0" dirty="0">
                <a:solidFill>
                  <a:schemeClr val="tx1"/>
                </a:solidFill>
              </a:rPr>
              <a:t>Two key groups participate in the modern economy:</a:t>
            </a:r>
          </a:p>
          <a:p>
            <a:pPr marL="255600">
              <a:buSzPts val="2200"/>
            </a:pPr>
            <a:r>
              <a:rPr lang="en-US" sz="2200" b="1" noProof="0" dirty="0">
                <a:solidFill>
                  <a:schemeClr val="tx1"/>
                </a:solidFill>
              </a:rPr>
              <a:t>Households</a:t>
            </a:r>
            <a:r>
              <a:rPr lang="en-US" sz="2200" i="1" noProof="0" dirty="0">
                <a:solidFill>
                  <a:schemeClr val="tx1"/>
                </a:solidFill>
              </a:rPr>
              <a:t> </a:t>
            </a:r>
            <a:r>
              <a:rPr lang="en-US" sz="2200" noProof="0" dirty="0">
                <a:solidFill>
                  <a:schemeClr val="tx1"/>
                </a:solidFill>
              </a:rPr>
              <a:t>consist of individuals who provide the </a:t>
            </a:r>
            <a:r>
              <a:rPr lang="en-US" sz="2200" b="1" noProof="0" dirty="0">
                <a:solidFill>
                  <a:schemeClr val="tx1"/>
                </a:solidFill>
              </a:rPr>
              <a:t>factors of</a:t>
            </a:r>
            <a:r>
              <a:rPr lang="en-US" sz="2200" b="1" u="sng" noProof="0" dirty="0">
                <a:solidFill>
                  <a:schemeClr val="tx1"/>
                </a:solidFill>
              </a:rPr>
              <a:t> </a:t>
            </a:r>
            <a:r>
              <a:rPr lang="en-US" sz="2200" b="1" noProof="0" dirty="0">
                <a:solidFill>
                  <a:schemeClr val="tx1"/>
                </a:solidFill>
              </a:rPr>
              <a:t>production</a:t>
            </a:r>
            <a:r>
              <a:rPr lang="en-US" sz="2200" noProof="0" dirty="0">
                <a:solidFill>
                  <a:schemeClr val="tx1"/>
                </a:solidFill>
              </a:rPr>
              <a:t>: labor, capital, natural resources, and other inputs used to make goods and services.</a:t>
            </a:r>
          </a:p>
          <a:p>
            <a:pPr marL="255600">
              <a:buSzPts val="2200"/>
            </a:pPr>
            <a:r>
              <a:rPr lang="en-US" sz="2200" b="1" noProof="0" dirty="0">
                <a:solidFill>
                  <a:schemeClr val="tx1"/>
                </a:solidFill>
              </a:rPr>
              <a:t>Firms</a:t>
            </a:r>
            <a:r>
              <a:rPr lang="en-US" sz="2200" noProof="0" dirty="0">
                <a:solidFill>
                  <a:schemeClr val="tx1"/>
                </a:solidFill>
              </a:rPr>
              <a:t> purchase these factors of production from households and use them to create goods and services.</a:t>
            </a:r>
          </a:p>
        </p:txBody>
      </p:sp>
    </p:spTree>
    <p:extLst>
      <p:ext uri="{BB962C8B-B14F-4D97-AF65-F5344CB8AC3E}">
        <p14:creationId xmlns:p14="http://schemas.microsoft.com/office/powerpoint/2010/main" val="2496596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Effect transition="in" filter="fade">
                                      <p:cBhvr>
                                        <p:cTn id="23"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The Four Factors of Production</a:t>
            </a:r>
          </a:p>
        </p:txBody>
      </p:sp>
      <p:sp>
        <p:nvSpPr>
          <p:cNvPr id="3" name="Content Placeholder 2"/>
          <p:cNvSpPr>
            <a:spLocks noGrp="1"/>
          </p:cNvSpPr>
          <p:nvPr>
            <p:ph sz="quarter" idx="13"/>
          </p:nvPr>
        </p:nvSpPr>
        <p:spPr>
          <a:xfrm>
            <a:off x="457201" y="1554920"/>
            <a:ext cx="8229600" cy="4753805"/>
          </a:xfrm>
        </p:spPr>
        <p:txBody>
          <a:bodyPr/>
          <a:lstStyle/>
          <a:p>
            <a:pPr lvl="0" indent="-256032">
              <a:buSzPts val="2200"/>
            </a:pPr>
            <a:r>
              <a:rPr lang="en-US" sz="2200" b="1" noProof="0" dirty="0"/>
              <a:t>Labor: </a:t>
            </a:r>
            <a:r>
              <a:rPr lang="en-US" sz="2200" noProof="0" dirty="0"/>
              <a:t>All types of work, from the part-time labor of teenagers working at McDonald’s to the work of senior managers in large corporations.</a:t>
            </a:r>
          </a:p>
          <a:p>
            <a:pPr lvl="0" indent="-256032">
              <a:buSzPts val="2200"/>
            </a:pPr>
            <a:r>
              <a:rPr lang="en-US" sz="2200" b="1" noProof="0" dirty="0"/>
              <a:t>Capital: </a:t>
            </a:r>
            <a:r>
              <a:rPr lang="en-US" sz="2200" noProof="0" dirty="0"/>
              <a:t>Refers to physical capital, such as computers, office buildings, and machine tools, used to produce other goods.</a:t>
            </a:r>
          </a:p>
          <a:p>
            <a:pPr lvl="0" indent="-256032">
              <a:buSzPts val="2200"/>
            </a:pPr>
            <a:r>
              <a:rPr lang="en-US" sz="2200" b="1" noProof="0" dirty="0"/>
              <a:t>Natural resources: </a:t>
            </a:r>
            <a:r>
              <a:rPr lang="en-US" sz="2200" noProof="0" dirty="0"/>
              <a:t>Land, water, oil, iron ore, and other raw materials (or “gifts of nature”) that are used in producing goods.</a:t>
            </a:r>
          </a:p>
          <a:p>
            <a:pPr lvl="0" indent="-256032">
              <a:buSzPts val="2200"/>
            </a:pPr>
            <a:r>
              <a:rPr lang="en-US" sz="2200" noProof="0" dirty="0"/>
              <a:t>An </a:t>
            </a:r>
            <a:r>
              <a:rPr lang="en-US" sz="2200" b="1" noProof="0" dirty="0"/>
              <a:t>entrepreneur</a:t>
            </a:r>
            <a:r>
              <a:rPr lang="en-US" sz="2200" i="1" noProof="0" dirty="0"/>
              <a:t> </a:t>
            </a:r>
            <a:r>
              <a:rPr lang="en-US" sz="2200" noProof="0" dirty="0"/>
              <a:t>is someone who operates a business. </a:t>
            </a:r>
            <a:r>
              <a:rPr lang="en-US" sz="2200" b="1" noProof="0" dirty="0"/>
              <a:t>Entrepreneurial ability </a:t>
            </a:r>
            <a:r>
              <a:rPr lang="en-US" sz="2200" noProof="0" dirty="0"/>
              <a:t>is the ability to bring together the other factors of production to successfully produce and sell goods and services.</a:t>
            </a:r>
            <a:endParaRPr lang="en-US" sz="2200" i="1" noProof="0" dirty="0"/>
          </a:p>
        </p:txBody>
      </p:sp>
    </p:spTree>
    <p:extLst>
      <p:ext uri="{BB962C8B-B14F-4D97-AF65-F5344CB8AC3E}">
        <p14:creationId xmlns:p14="http://schemas.microsoft.com/office/powerpoint/2010/main" val="255775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Households and Firms</a:t>
            </a:r>
          </a:p>
        </p:txBody>
      </p:sp>
      <p:graphicFrame>
        <p:nvGraphicFramePr>
          <p:cNvPr id="3" name="Table 2"/>
          <p:cNvGraphicFramePr>
            <a:graphicFrameLocks noGrp="1"/>
          </p:cNvGraphicFramePr>
          <p:nvPr>
            <p:extLst>
              <p:ext uri="{D42A27DB-BD31-4B8C-83A1-F6EECF244321}">
                <p14:modId xmlns:p14="http://schemas.microsoft.com/office/powerpoint/2010/main" val="107632934"/>
              </p:ext>
            </p:extLst>
          </p:nvPr>
        </p:nvGraphicFramePr>
        <p:xfrm>
          <a:off x="405033" y="1621567"/>
          <a:ext cx="8334018" cy="1627494"/>
        </p:xfrm>
        <a:graphic>
          <a:graphicData uri="http://schemas.openxmlformats.org/drawingml/2006/table">
            <a:tbl>
              <a:tblPr firstRow="1" bandRow="1">
                <a:tableStyleId>{2D5ABB26-0587-4C30-8999-92F81FD0307C}</a:tableStyleId>
              </a:tblPr>
              <a:tblGrid>
                <a:gridCol w="1718333">
                  <a:extLst>
                    <a:ext uri="{9D8B030D-6E8A-4147-A177-3AD203B41FA5}">
                      <a16:colId xmlns:a16="http://schemas.microsoft.com/office/drawing/2014/main" val="4243390970"/>
                    </a:ext>
                  </a:extLst>
                </a:gridCol>
                <a:gridCol w="3140965">
                  <a:extLst>
                    <a:ext uri="{9D8B030D-6E8A-4147-A177-3AD203B41FA5}">
                      <a16:colId xmlns:a16="http://schemas.microsoft.com/office/drawing/2014/main" val="814376212"/>
                    </a:ext>
                  </a:extLst>
                </a:gridCol>
                <a:gridCol w="3474720">
                  <a:extLst>
                    <a:ext uri="{9D8B030D-6E8A-4147-A177-3AD203B41FA5}">
                      <a16:colId xmlns:a16="http://schemas.microsoft.com/office/drawing/2014/main" val="1500593561"/>
                    </a:ext>
                  </a:extLst>
                </a:gridCol>
              </a:tblGrid>
              <a:tr h="356901">
                <a:tc>
                  <a:txBody>
                    <a:bodyPr/>
                    <a:lstStyle/>
                    <a:p>
                      <a:pPr marL="0" marR="0" lvl="0" indent="0" algn="l" rtl="0">
                        <a:lnSpc>
                          <a:spcPct val="100000"/>
                        </a:lnSpc>
                        <a:spcBef>
                          <a:spcPts val="0"/>
                        </a:spcBef>
                        <a:spcAft>
                          <a:spcPts val="0"/>
                        </a:spcAft>
                        <a:buClr>
                          <a:schemeClr val="lt1"/>
                        </a:buClr>
                        <a:buSzPts val="1800"/>
                        <a:buFont typeface="Arial"/>
                        <a:buNone/>
                      </a:pPr>
                      <a:r>
                        <a:rPr lang="en-US" sz="100" b="1" u="none" strike="noStrike" cap="none" dirty="0">
                          <a:solidFill>
                            <a:schemeClr val="tx1"/>
                          </a:solidFill>
                          <a:latin typeface="+mn-lt"/>
                          <a:ea typeface="Arial"/>
                          <a:cs typeface="Arial"/>
                          <a:sym typeface="Arial"/>
                        </a:rPr>
                        <a:t>Blank</a:t>
                      </a:r>
                      <a:endParaRPr sz="100" b="0" u="none" strike="noStrike" cap="none" dirty="0">
                        <a:solidFill>
                          <a:schemeClr val="tx1"/>
                        </a:solidFill>
                        <a:latin typeface="+mn-lt"/>
                      </a:endParaRPr>
                    </a:p>
                  </a:txBody>
                  <a:tcPr marL="88761" marR="88761" marT="42649" marB="4264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b="1" u="none" strike="noStrike" cap="none" dirty="0">
                          <a:solidFill>
                            <a:schemeClr val="dk1"/>
                          </a:solidFill>
                          <a:latin typeface="+mn-lt"/>
                          <a:ea typeface="Arial"/>
                          <a:cs typeface="Arial"/>
                          <a:sym typeface="Arial"/>
                        </a:rPr>
                        <a:t>Households</a:t>
                      </a:r>
                      <a:endParaRPr sz="1800" u="none" strike="noStrike" cap="none" dirty="0">
                        <a:latin typeface="+mn-lt"/>
                      </a:endParaRPr>
                    </a:p>
                  </a:txBody>
                  <a:tcPr marL="88761" marR="88761" marT="42649" marB="4264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b="1" u="none" strike="noStrike" cap="none" dirty="0">
                          <a:solidFill>
                            <a:schemeClr val="dk1"/>
                          </a:solidFill>
                          <a:latin typeface="+mn-lt"/>
                          <a:ea typeface="Arial"/>
                          <a:cs typeface="Arial"/>
                          <a:sym typeface="Arial"/>
                        </a:rPr>
                        <a:t>Firms</a:t>
                      </a:r>
                      <a:endParaRPr sz="1800" u="none" strike="noStrike" cap="none" dirty="0">
                        <a:latin typeface="+mn-lt"/>
                      </a:endParaRPr>
                    </a:p>
                  </a:txBody>
                  <a:tcPr marL="88761" marR="88761" marT="42649" marB="4264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44781685"/>
                  </a:ext>
                </a:extLst>
              </a:tr>
              <a:tr h="628505">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chemeClr val="dk1"/>
                          </a:solidFill>
                          <a:latin typeface="+mn-lt"/>
                          <a:ea typeface="Arial"/>
                          <a:cs typeface="Arial"/>
                          <a:sym typeface="Arial"/>
                        </a:rPr>
                        <a:t>What they sell:</a:t>
                      </a:r>
                      <a:endParaRPr sz="1800" u="none" strike="noStrike" cap="none" dirty="0">
                        <a:latin typeface="+mn-lt"/>
                      </a:endParaRPr>
                    </a:p>
                  </a:txBody>
                  <a:tcPr marL="88761" marR="88761" marT="42649" marB="4264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r>
                        <a:rPr lang="en-US" sz="1800" u="none" strike="noStrike" cap="none" dirty="0">
                          <a:solidFill>
                            <a:schemeClr val="dk1"/>
                          </a:solidFill>
                          <a:latin typeface="+mn-lt"/>
                          <a:ea typeface="Arial"/>
                          <a:cs typeface="Arial"/>
                          <a:sym typeface="Arial"/>
                        </a:rPr>
                        <a:t>Sell factors of production to firms in </a:t>
                      </a:r>
                      <a:r>
                        <a:rPr lang="en-US" sz="1800" b="1" u="none" strike="noStrike" cap="none" dirty="0">
                          <a:solidFill>
                            <a:schemeClr val="dk1"/>
                          </a:solidFill>
                          <a:latin typeface="+mn-lt"/>
                          <a:ea typeface="Arial"/>
                          <a:cs typeface="Arial"/>
                          <a:sym typeface="Arial"/>
                        </a:rPr>
                        <a:t>factor markets</a:t>
                      </a:r>
                      <a:endParaRPr lang="en-US" sz="1800" b="1" u="none" strike="noStrike" cap="none" dirty="0">
                        <a:latin typeface="+mn-lt"/>
                      </a:endParaRPr>
                    </a:p>
                  </a:txBody>
                  <a:tcPr marL="88761" marR="88761" marT="42649" marB="4264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r>
                        <a:rPr lang="en-US" sz="1800" u="none" strike="noStrike" cap="none" dirty="0">
                          <a:solidFill>
                            <a:schemeClr val="dk1"/>
                          </a:solidFill>
                          <a:latin typeface="+mn-lt"/>
                          <a:ea typeface="Arial"/>
                          <a:cs typeface="Arial"/>
                          <a:sym typeface="Arial"/>
                        </a:rPr>
                        <a:t>Sell goods and services to households in </a:t>
                      </a:r>
                      <a:r>
                        <a:rPr lang="en-US" sz="1800" b="1" u="none" strike="noStrike" cap="none" dirty="0">
                          <a:solidFill>
                            <a:schemeClr val="dk1"/>
                          </a:solidFill>
                          <a:latin typeface="+mn-lt"/>
                          <a:ea typeface="Arial"/>
                          <a:cs typeface="Arial"/>
                          <a:sym typeface="Arial"/>
                        </a:rPr>
                        <a:t>product markets</a:t>
                      </a:r>
                      <a:endParaRPr lang="en-US" sz="1800" b="1" u="none" strike="noStrike" cap="none" dirty="0">
                        <a:latin typeface="+mn-lt"/>
                      </a:endParaRPr>
                    </a:p>
                  </a:txBody>
                  <a:tcPr marL="88761" marR="88761" marT="42649" marB="42649"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86506692"/>
                  </a:ext>
                </a:extLst>
              </a:tr>
              <a:tr h="628505">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chemeClr val="dk1"/>
                          </a:solidFill>
                          <a:latin typeface="+mn-lt"/>
                          <a:ea typeface="Arial"/>
                          <a:cs typeface="Arial"/>
                          <a:sym typeface="Arial"/>
                        </a:rPr>
                        <a:t>What they buy:</a:t>
                      </a:r>
                      <a:endParaRPr sz="1800" u="none" strike="noStrike" cap="none" dirty="0">
                        <a:latin typeface="+mn-lt"/>
                      </a:endParaRPr>
                    </a:p>
                  </a:txBody>
                  <a:tcPr marL="88761" marR="88761" marT="42649" marB="4264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chemeClr val="dk1"/>
                          </a:solidFill>
                          <a:latin typeface="+mn-lt"/>
                          <a:ea typeface="Arial"/>
                          <a:cs typeface="Arial"/>
                          <a:sym typeface="Arial"/>
                        </a:rPr>
                        <a:t>Buy goods and services from firms in </a:t>
                      </a:r>
                      <a:r>
                        <a:rPr lang="en-US" sz="1800" b="1" u="none" strike="noStrike" cap="none" dirty="0">
                          <a:solidFill>
                            <a:schemeClr val="dk1"/>
                          </a:solidFill>
                          <a:latin typeface="+mn-lt"/>
                          <a:ea typeface="Arial"/>
                          <a:cs typeface="Arial"/>
                          <a:sym typeface="Arial"/>
                        </a:rPr>
                        <a:t>product markets</a:t>
                      </a:r>
                      <a:endParaRPr lang="en-US" sz="1800" b="1" u="none" strike="noStrike" cap="none" dirty="0">
                        <a:latin typeface="+mn-lt"/>
                      </a:endParaRPr>
                    </a:p>
                  </a:txBody>
                  <a:tcPr marL="88761" marR="88761" marT="42649" marB="4264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dirty="0">
                          <a:solidFill>
                            <a:schemeClr val="dk1"/>
                          </a:solidFill>
                          <a:latin typeface="+mn-lt"/>
                          <a:ea typeface="Arial"/>
                          <a:cs typeface="Arial"/>
                          <a:sym typeface="Arial"/>
                        </a:rPr>
                        <a:t>Buy factors of production from households in </a:t>
                      </a:r>
                      <a:r>
                        <a:rPr lang="en-US" sz="1800" b="1" u="none" strike="noStrike" cap="none" dirty="0">
                          <a:solidFill>
                            <a:schemeClr val="dk1"/>
                          </a:solidFill>
                          <a:latin typeface="+mn-lt"/>
                          <a:ea typeface="Arial"/>
                          <a:cs typeface="Arial"/>
                          <a:sym typeface="Arial"/>
                        </a:rPr>
                        <a:t>factor markets</a:t>
                      </a:r>
                      <a:endParaRPr lang="en-US" sz="1800" b="1" u="none" strike="noStrike" cap="none" dirty="0">
                        <a:latin typeface="+mn-lt"/>
                      </a:endParaRPr>
                    </a:p>
                  </a:txBody>
                  <a:tcPr marL="88761" marR="88761" marT="42649" marB="42649"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89137029"/>
                  </a:ext>
                </a:extLst>
              </a:tr>
            </a:tbl>
          </a:graphicData>
        </a:graphic>
      </p:graphicFrame>
      <p:sp>
        <p:nvSpPr>
          <p:cNvPr id="7" name="Content Placeholder 5">
            <a:extLst>
              <a:ext uri="{FF2B5EF4-FFF2-40B4-BE49-F238E27FC236}">
                <a16:creationId xmlns:a16="http://schemas.microsoft.com/office/drawing/2014/main" id="{9995F0B9-1931-9C72-92AB-163212079E77}"/>
              </a:ext>
            </a:extLst>
          </p:cNvPr>
          <p:cNvSpPr txBox="1">
            <a:spLocks/>
          </p:cNvSpPr>
          <p:nvPr/>
        </p:nvSpPr>
        <p:spPr>
          <a:xfrm>
            <a:off x="405034" y="3496442"/>
            <a:ext cx="8157076" cy="223934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spcBef>
                <a:spcPts val="1500"/>
              </a:spcBef>
              <a:buSzPts val="2200"/>
            </a:pPr>
            <a:r>
              <a:rPr lang="en-US" sz="2400" b="1" dirty="0"/>
              <a:t>Factor market</a:t>
            </a:r>
            <a:r>
              <a:rPr lang="en-US" sz="2400" dirty="0"/>
              <a:t>: A market for the factors of production, such as labor, capital, natural resources, and entrepreneurial ability.</a:t>
            </a:r>
          </a:p>
          <a:p>
            <a:pPr>
              <a:spcBef>
                <a:spcPts val="1500"/>
              </a:spcBef>
              <a:buSzPts val="2200"/>
            </a:pPr>
            <a:r>
              <a:rPr lang="en-US" sz="2400" b="1" dirty="0"/>
              <a:t>Product market</a:t>
            </a:r>
            <a:r>
              <a:rPr lang="en-US" sz="2400" dirty="0"/>
              <a:t>: A market for goods—such as computers—or services—such as medical treatment.</a:t>
            </a:r>
          </a:p>
        </p:txBody>
      </p:sp>
    </p:spTree>
    <p:extLst>
      <p:ext uri="{BB962C8B-B14F-4D97-AF65-F5344CB8AC3E}">
        <p14:creationId xmlns:p14="http://schemas.microsoft.com/office/powerpoint/2010/main" val="254925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Figure 2.6 The Circular-Flow Diagram </a:t>
            </a:r>
            <a:r>
              <a:rPr lang="en-US" sz="2000" b="0" noProof="0" dirty="0"/>
              <a:t>(1 of 2)</a:t>
            </a:r>
            <a:endParaRPr lang="en-US" sz="2000" noProof="0" dirty="0"/>
          </a:p>
        </p:txBody>
      </p:sp>
      <p:sp>
        <p:nvSpPr>
          <p:cNvPr id="6" name="Content Placeholder 5"/>
          <p:cNvSpPr>
            <a:spLocks noGrp="1"/>
          </p:cNvSpPr>
          <p:nvPr>
            <p:ph sz="quarter" idx="15"/>
          </p:nvPr>
        </p:nvSpPr>
        <p:spPr>
          <a:xfrm>
            <a:off x="457200" y="1558413"/>
            <a:ext cx="4085771" cy="4392012"/>
          </a:xfrm>
        </p:spPr>
        <p:txBody>
          <a:bodyPr/>
          <a:lstStyle/>
          <a:p>
            <a:pPr marL="0" lvl="0" indent="0">
              <a:buSzPts val="2200"/>
              <a:buNone/>
            </a:pPr>
            <a:r>
              <a:rPr lang="en-US" sz="2000" b="1" noProof="0" dirty="0"/>
              <a:t>Circular-flow diagram</a:t>
            </a:r>
            <a:r>
              <a:rPr lang="en-US" sz="2000" noProof="0" dirty="0"/>
              <a:t>: A model that illustrates how participants in markets are linked.</a:t>
            </a:r>
          </a:p>
          <a:p>
            <a:pPr lvl="0" indent="-256032"/>
            <a:r>
              <a:rPr lang="en-US" sz="2000" noProof="0" dirty="0"/>
              <a:t>Households provide factors of production to firms.</a:t>
            </a:r>
          </a:p>
          <a:p>
            <a:pPr lvl="0" indent="-256032"/>
            <a:r>
              <a:rPr lang="en-US" sz="2000" noProof="0" dirty="0"/>
              <a:t>Firms provide goods and services to households.</a:t>
            </a:r>
          </a:p>
          <a:p>
            <a:pPr lvl="0" indent="-256032"/>
            <a:r>
              <a:rPr lang="en-US" sz="2000" noProof="0" dirty="0"/>
              <a:t>Firms pay money to households for the factors of production.</a:t>
            </a:r>
          </a:p>
          <a:p>
            <a:pPr lvl="0" indent="-256032"/>
            <a:r>
              <a:rPr lang="en-US" sz="2000" noProof="0" dirty="0"/>
              <a:t>Households pay money to firms for the goods and services.</a:t>
            </a:r>
          </a:p>
        </p:txBody>
      </p:sp>
      <p:pic>
        <p:nvPicPr>
          <p:cNvPr id="3" name="Picture 2" descr="A circular flow diagram depicts how households and firms are connected. For long description in Notes pane, press F6."/>
          <p:cNvPicPr>
            <a:picLocks noChangeAspect="1"/>
          </p:cNvPicPr>
          <p:nvPr/>
        </p:nvPicPr>
        <p:blipFill>
          <a:blip r:embed="rId3"/>
          <a:stretch>
            <a:fillRect/>
          </a:stretch>
        </p:blipFill>
        <p:spPr>
          <a:xfrm>
            <a:off x="5054350" y="1566047"/>
            <a:ext cx="3621338" cy="3554276"/>
          </a:xfrm>
          <a:prstGeom prst="rect">
            <a:avLst/>
          </a:prstGeom>
        </p:spPr>
      </p:pic>
    </p:spTree>
    <p:extLst>
      <p:ext uri="{BB962C8B-B14F-4D97-AF65-F5344CB8AC3E}">
        <p14:creationId xmlns:p14="http://schemas.microsoft.com/office/powerpoint/2010/main" val="2194735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Figure 2.6 The Circular-Flow Diagram </a:t>
            </a:r>
            <a:r>
              <a:rPr lang="en-US" sz="2000" b="0" noProof="0" dirty="0"/>
              <a:t>(2 of 2)</a:t>
            </a:r>
            <a:endParaRPr lang="en-US" sz="2000" noProof="0" dirty="0"/>
          </a:p>
        </p:txBody>
      </p:sp>
      <p:sp>
        <p:nvSpPr>
          <p:cNvPr id="6" name="Content Placeholder 5"/>
          <p:cNvSpPr>
            <a:spLocks noGrp="1"/>
          </p:cNvSpPr>
          <p:nvPr>
            <p:ph sz="quarter" idx="15"/>
          </p:nvPr>
        </p:nvSpPr>
        <p:spPr>
          <a:xfrm>
            <a:off x="457201" y="1558413"/>
            <a:ext cx="3926114" cy="2911988"/>
          </a:xfrm>
        </p:spPr>
        <p:txBody>
          <a:bodyPr/>
          <a:lstStyle/>
          <a:p>
            <a:pPr marL="0" lvl="0" indent="0">
              <a:buSzPts val="2200"/>
              <a:buNone/>
            </a:pPr>
            <a:r>
              <a:rPr lang="en-US" sz="2000" noProof="0" dirty="0"/>
              <a:t>Like all economic models, the circular-flow diagram is a simplified version of reality:</a:t>
            </a:r>
          </a:p>
          <a:p>
            <a:pPr lvl="0" indent="-256032"/>
            <a:r>
              <a:rPr lang="en-US" sz="2000" noProof="0" dirty="0"/>
              <a:t>No government</a:t>
            </a:r>
          </a:p>
          <a:p>
            <a:pPr lvl="0" indent="-256032"/>
            <a:r>
              <a:rPr lang="en-US" sz="2000" noProof="0" dirty="0"/>
              <a:t>No financial system</a:t>
            </a:r>
          </a:p>
          <a:p>
            <a:pPr lvl="0" indent="-256032"/>
            <a:r>
              <a:rPr lang="en-US" sz="2000" noProof="0" dirty="0"/>
              <a:t>No foreign buyers and sellers of goods</a:t>
            </a:r>
          </a:p>
        </p:txBody>
      </p:sp>
      <p:sp>
        <p:nvSpPr>
          <p:cNvPr id="3" name="Content Placeholder 2"/>
          <p:cNvSpPr>
            <a:spLocks noGrp="1"/>
          </p:cNvSpPr>
          <p:nvPr>
            <p:ph sz="quarter" idx="15"/>
          </p:nvPr>
        </p:nvSpPr>
        <p:spPr>
          <a:xfrm>
            <a:off x="457200" y="4586514"/>
            <a:ext cx="3737429" cy="827315"/>
          </a:xfrm>
        </p:spPr>
        <p:txBody>
          <a:bodyPr/>
          <a:lstStyle/>
          <a:p>
            <a:pPr marL="432" indent="0">
              <a:buNone/>
            </a:pPr>
            <a:r>
              <a:rPr lang="en-US" sz="2000" noProof="0" dirty="0"/>
              <a:t>We will explore these sectors in later chapters.</a:t>
            </a:r>
          </a:p>
        </p:txBody>
      </p:sp>
      <p:pic>
        <p:nvPicPr>
          <p:cNvPr id="4" name="Picture 3" descr="A circular flow diagram depicts how households and firms are connected. For long description in Notes pane, press F6."/>
          <p:cNvPicPr>
            <a:picLocks noChangeAspect="1"/>
          </p:cNvPicPr>
          <p:nvPr/>
        </p:nvPicPr>
        <p:blipFill>
          <a:blip r:embed="rId3"/>
          <a:stretch>
            <a:fillRect/>
          </a:stretch>
        </p:blipFill>
        <p:spPr>
          <a:xfrm>
            <a:off x="5054350" y="1567122"/>
            <a:ext cx="3621338" cy="3554276"/>
          </a:xfrm>
          <a:prstGeom prst="rect">
            <a:avLst/>
          </a:prstGeom>
        </p:spPr>
      </p:pic>
    </p:spTree>
    <p:extLst>
      <p:ext uri="{BB962C8B-B14F-4D97-AF65-F5344CB8AC3E}">
        <p14:creationId xmlns:p14="http://schemas.microsoft.com/office/powerpoint/2010/main" val="816232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fade">
                                      <p:cBhvr>
                                        <p:cTn id="23" dur="500"/>
                                        <p:tgtEl>
                                          <p:spTgt spid="3">
                                            <p:txEl>
                                              <p:pRg st="0" end="0"/>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The Gains From Free Markets</a:t>
            </a:r>
          </a:p>
        </p:txBody>
      </p:sp>
      <p:sp>
        <p:nvSpPr>
          <p:cNvPr id="3" name="Content Placeholder 2"/>
          <p:cNvSpPr>
            <a:spLocks noGrp="1"/>
          </p:cNvSpPr>
          <p:nvPr>
            <p:ph sz="quarter" idx="13"/>
          </p:nvPr>
        </p:nvSpPr>
        <p:spPr>
          <a:xfrm>
            <a:off x="457200" y="1554920"/>
            <a:ext cx="8120743" cy="4663335"/>
          </a:xfrm>
        </p:spPr>
        <p:txBody>
          <a:bodyPr/>
          <a:lstStyle/>
          <a:p>
            <a:pPr marL="0" lvl="0" indent="0">
              <a:spcBef>
                <a:spcPts val="0"/>
              </a:spcBef>
              <a:buSzPts val="2200"/>
              <a:buNone/>
            </a:pPr>
            <a:r>
              <a:rPr lang="en-US" noProof="0" dirty="0"/>
              <a:t>A </a:t>
            </a:r>
            <a:r>
              <a:rPr lang="en-US" b="1" noProof="0" dirty="0"/>
              <a:t>free market</a:t>
            </a:r>
            <a:r>
              <a:rPr lang="en-US" noProof="0" dirty="0"/>
              <a:t> is one with few government restrictions on how a good or service can be produced or sold or on how a factor of production can be employed.</a:t>
            </a:r>
          </a:p>
          <a:p>
            <a:pPr marL="0" lvl="0" indent="0">
              <a:buSzPts val="2200"/>
              <a:buNone/>
            </a:pPr>
            <a:r>
              <a:rPr lang="en-US" noProof="0" dirty="0"/>
              <a:t>Countries that come closest to the free market benchmark have been more successful than those with centrally planned economies in providing their people with rising living standards.</a:t>
            </a:r>
          </a:p>
          <a:p>
            <a:pPr marL="0" lvl="0" indent="0">
              <a:buSzPts val="2200"/>
              <a:buNone/>
            </a:pPr>
            <a:r>
              <a:rPr lang="en-US" noProof="0" dirty="0"/>
              <a:t>This concept is not new: Adam Smith argued for free markets in his 1776 treatise, </a:t>
            </a:r>
            <a:r>
              <a:rPr lang="en-US" b="1" noProof="0" dirty="0"/>
              <a:t>An Inquiry into the Nature and Causes of the Wealth of Nations.</a:t>
            </a:r>
          </a:p>
        </p:txBody>
      </p:sp>
    </p:spTree>
    <p:extLst>
      <p:ext uri="{BB962C8B-B14F-4D97-AF65-F5344CB8AC3E}">
        <p14:creationId xmlns:p14="http://schemas.microsoft.com/office/powerpoint/2010/main" val="3675489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The Market Mechanism</a:t>
            </a:r>
          </a:p>
        </p:txBody>
      </p:sp>
      <p:sp>
        <p:nvSpPr>
          <p:cNvPr id="3" name="Content Placeholder 2"/>
          <p:cNvSpPr>
            <a:spLocks noGrp="1"/>
          </p:cNvSpPr>
          <p:nvPr>
            <p:ph sz="quarter" idx="13"/>
          </p:nvPr>
        </p:nvSpPr>
        <p:spPr>
          <a:xfrm>
            <a:off x="457200" y="1554920"/>
            <a:ext cx="7922525" cy="4753805"/>
          </a:xfrm>
        </p:spPr>
        <p:txBody>
          <a:bodyPr/>
          <a:lstStyle/>
          <a:p>
            <a:pPr marL="0" lvl="0" indent="0">
              <a:spcBef>
                <a:spcPts val="0"/>
              </a:spcBef>
              <a:buSzPts val="2200"/>
              <a:buNone/>
            </a:pPr>
            <a:r>
              <a:rPr lang="en-US" noProof="0" dirty="0"/>
              <a:t>It is not immediately obvious that markets will do better than centrally planned systems for satisfying human desires.</a:t>
            </a:r>
          </a:p>
          <a:p>
            <a:pPr marL="0" lvl="0" indent="0">
              <a:buSzPts val="2200"/>
              <a:buNone/>
            </a:pPr>
            <a:r>
              <a:rPr lang="en-US" noProof="0" dirty="0"/>
              <a:t>After all, individuals are acting only in their own </a:t>
            </a:r>
            <a:r>
              <a:rPr lang="en-US" b="1" noProof="0" dirty="0"/>
              <a:t>rational self-interest.</a:t>
            </a:r>
          </a:p>
          <a:p>
            <a:pPr marL="0" lvl="0" indent="0">
              <a:buSzPts val="2200"/>
              <a:buNone/>
            </a:pPr>
            <a:r>
              <a:rPr lang="en-US" noProof="0" dirty="0"/>
              <a:t>But markets with </a:t>
            </a:r>
            <a:r>
              <a:rPr lang="en-US" b="1" noProof="0" dirty="0"/>
              <a:t>flexible prices </a:t>
            </a:r>
            <a:r>
              <a:rPr lang="en-US" noProof="0" dirty="0"/>
              <a:t>allow the collective actions of households and firms to signal the relative worth of goods and services.</a:t>
            </a:r>
          </a:p>
          <a:p>
            <a:pPr marL="0" lvl="0" indent="0">
              <a:buSzPts val="2200"/>
              <a:buNone/>
            </a:pPr>
            <a:r>
              <a:rPr lang="en-US" noProof="0" dirty="0"/>
              <a:t>In this way, the “invisible hand” of the market allows </a:t>
            </a:r>
            <a:r>
              <a:rPr lang="en-US" b="1" noProof="0" dirty="0"/>
              <a:t>individual</a:t>
            </a:r>
            <a:r>
              <a:rPr lang="en-US" noProof="0" dirty="0"/>
              <a:t> responses to </a:t>
            </a:r>
            <a:r>
              <a:rPr lang="en-US" b="1" noProof="0" dirty="0"/>
              <a:t>collectively</a:t>
            </a:r>
            <a:r>
              <a:rPr lang="en-US" noProof="0" dirty="0"/>
              <a:t> end up satisfying the wants of consumers.</a:t>
            </a:r>
          </a:p>
        </p:txBody>
      </p:sp>
    </p:spTree>
    <p:extLst>
      <p:ext uri="{BB962C8B-B14F-4D97-AF65-F5344CB8AC3E}">
        <p14:creationId xmlns:p14="http://schemas.microsoft.com/office/powerpoint/2010/main" val="3547139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How does the Market Mechanism Work?</a:t>
            </a:r>
          </a:p>
        </p:txBody>
      </p:sp>
      <p:sp>
        <p:nvSpPr>
          <p:cNvPr id="3" name="Content Placeholder 2"/>
          <p:cNvSpPr>
            <a:spLocks noGrp="1"/>
          </p:cNvSpPr>
          <p:nvPr>
            <p:ph sz="quarter" idx="13"/>
          </p:nvPr>
        </p:nvSpPr>
        <p:spPr>
          <a:xfrm>
            <a:off x="457200" y="1556327"/>
            <a:ext cx="8229600" cy="2362530"/>
          </a:xfrm>
        </p:spPr>
        <p:txBody>
          <a:bodyPr/>
          <a:lstStyle/>
          <a:p>
            <a:pPr marL="0" lvl="0" indent="0">
              <a:buSzPts val="2200"/>
              <a:buNone/>
            </a:pPr>
            <a:r>
              <a:rPr lang="en-US" noProof="0" dirty="0"/>
              <a:t>Suppose many consumers switch from buying gasoline-powered cars to buying electric cars.</a:t>
            </a:r>
          </a:p>
          <a:p>
            <a:pPr marL="255600">
              <a:buSzPts val="2200"/>
            </a:pPr>
            <a:r>
              <a:rPr lang="en-US" noProof="0" dirty="0"/>
              <a:t>Firms will find they can charge more for electric cars.</a:t>
            </a:r>
          </a:p>
          <a:p>
            <a:pPr marL="255600">
              <a:buSzPts val="2200"/>
            </a:pPr>
            <a:r>
              <a:rPr lang="en-US" noProof="0" dirty="0"/>
              <a:t>The self-interest of these firms will lead them to produce more electric cars, since these are now more profitable.</a:t>
            </a:r>
          </a:p>
        </p:txBody>
      </p:sp>
      <p:sp>
        <p:nvSpPr>
          <p:cNvPr id="4" name="Content Placeholder 3"/>
          <p:cNvSpPr>
            <a:spLocks noGrp="1"/>
          </p:cNvSpPr>
          <p:nvPr>
            <p:ph sz="quarter" idx="14"/>
          </p:nvPr>
        </p:nvSpPr>
        <p:spPr>
          <a:xfrm>
            <a:off x="457200" y="4043176"/>
            <a:ext cx="8229600" cy="1846986"/>
          </a:xfrm>
        </p:spPr>
        <p:txBody>
          <a:bodyPr/>
          <a:lstStyle/>
          <a:p>
            <a:pPr marL="0" indent="0">
              <a:buSzPts val="2200"/>
              <a:buNone/>
            </a:pPr>
            <a:r>
              <a:rPr lang="en-US" noProof="0" dirty="0"/>
              <a:t>We don’t need anyone (such as a government) to be in charge of this decision-making; it will happen organically.</a:t>
            </a:r>
          </a:p>
          <a:p>
            <a:pPr marL="0" indent="0">
              <a:buSzPts val="2200"/>
              <a:buNone/>
            </a:pPr>
            <a:r>
              <a:rPr lang="en-US" noProof="0" dirty="0"/>
              <a:t>However we need </a:t>
            </a:r>
            <a:r>
              <a:rPr lang="en-US" b="1" noProof="0" dirty="0"/>
              <a:t>flexible prices</a:t>
            </a:r>
            <a:r>
              <a:rPr lang="en-US" noProof="0" dirty="0"/>
              <a:t> in order for the correct price signals to reach firms.</a:t>
            </a:r>
          </a:p>
        </p:txBody>
      </p:sp>
    </p:spTree>
    <p:extLst>
      <p:ext uri="{BB962C8B-B14F-4D97-AF65-F5344CB8AC3E}">
        <p14:creationId xmlns:p14="http://schemas.microsoft.com/office/powerpoint/2010/main" val="3669490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animEffect transition="in" filter="fade">
                                      <p:cBhvr>
                                        <p:cTn id="23"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Ford Faces a Trade-Off at Its Dearborn, Michigan Plant</a:t>
            </a:r>
          </a:p>
        </p:txBody>
      </p:sp>
      <p:sp>
        <p:nvSpPr>
          <p:cNvPr id="6" name="Content Placeholder 5"/>
          <p:cNvSpPr>
            <a:spLocks noGrp="1"/>
          </p:cNvSpPr>
          <p:nvPr>
            <p:ph sz="quarter" idx="15"/>
          </p:nvPr>
        </p:nvSpPr>
        <p:spPr>
          <a:xfrm>
            <a:off x="457201" y="1558412"/>
            <a:ext cx="2872946" cy="4403001"/>
          </a:xfrm>
        </p:spPr>
        <p:txBody>
          <a:bodyPr/>
          <a:lstStyle/>
          <a:p>
            <a:pPr marL="0" lvl="0" indent="0">
              <a:buSzPts val="2200"/>
              <a:buNone/>
            </a:pPr>
            <a:r>
              <a:rPr lang="en-US" sz="2000" noProof="0" dirty="0"/>
              <a:t>Ford, like other auto manufacturers, is investing heavily in electric vehicles (E</a:t>
            </a:r>
            <a:r>
              <a:rPr lang="en-US" sz="100" noProof="0" dirty="0"/>
              <a:t> </a:t>
            </a:r>
            <a:r>
              <a:rPr lang="en-US" sz="2000" noProof="0" dirty="0"/>
              <a:t>V</a:t>
            </a:r>
            <a:r>
              <a:rPr lang="en-US" sz="100" noProof="0" dirty="0"/>
              <a:t> </a:t>
            </a:r>
            <a:r>
              <a:rPr lang="en-US" sz="2000" noProof="0" dirty="0"/>
              <a:t>s).</a:t>
            </a:r>
          </a:p>
          <a:p>
            <a:pPr marL="0" lvl="0" indent="0">
              <a:buSzPts val="2200"/>
              <a:buNone/>
            </a:pPr>
            <a:r>
              <a:rPr lang="en-US" sz="2000" noProof="0" dirty="0"/>
              <a:t>But devoting more resources to E</a:t>
            </a:r>
            <a:r>
              <a:rPr lang="en-US" sz="100" noProof="0" dirty="0"/>
              <a:t> </a:t>
            </a:r>
            <a:r>
              <a:rPr lang="en-US" sz="2000" noProof="0" dirty="0"/>
              <a:t>V research, design, and assembly means taking resources away from other activities.</a:t>
            </a:r>
          </a:p>
          <a:p>
            <a:pPr marL="0" lvl="0" indent="0">
              <a:buSzPts val="2200"/>
              <a:buNone/>
            </a:pPr>
            <a:r>
              <a:rPr lang="en-US" sz="2000" noProof="0" dirty="0"/>
              <a:t>How should Ford think about this trade-off?</a:t>
            </a:r>
          </a:p>
        </p:txBody>
      </p:sp>
      <p:pic>
        <p:nvPicPr>
          <p:cNvPr id="8" name="Picture 7" descr="A photo displays the car manufacturing line with many partially built cars lined up in the Ford Motor Company.">
            <a:extLst>
              <a:ext uri="{FF2B5EF4-FFF2-40B4-BE49-F238E27FC236}">
                <a16:creationId xmlns:a16="http://schemas.microsoft.com/office/drawing/2014/main" id="{2E25391E-8DD7-AEDB-DD82-F513D946310C}"/>
              </a:ext>
            </a:extLst>
          </p:cNvPr>
          <p:cNvPicPr>
            <a:picLocks noChangeAspect="1"/>
          </p:cNvPicPr>
          <p:nvPr/>
        </p:nvPicPr>
        <p:blipFill>
          <a:blip r:embed="rId3"/>
          <a:stretch>
            <a:fillRect/>
          </a:stretch>
        </p:blipFill>
        <p:spPr>
          <a:xfrm>
            <a:off x="3593540" y="1622653"/>
            <a:ext cx="5093260" cy="3393875"/>
          </a:xfrm>
          <a:prstGeom prst="rect">
            <a:avLst/>
          </a:prstGeom>
        </p:spPr>
      </p:pic>
    </p:spTree>
    <p:extLst>
      <p:ext uri="{BB962C8B-B14F-4D97-AF65-F5344CB8AC3E}">
        <p14:creationId xmlns:p14="http://schemas.microsoft.com/office/powerpoint/2010/main" val="808112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How the Market Mobilizes Knowledge</a:t>
            </a:r>
          </a:p>
        </p:txBody>
      </p:sp>
      <p:sp>
        <p:nvSpPr>
          <p:cNvPr id="3" name="Content Placeholder 2"/>
          <p:cNvSpPr>
            <a:spLocks noGrp="1"/>
          </p:cNvSpPr>
          <p:nvPr>
            <p:ph sz="quarter" idx="13"/>
          </p:nvPr>
        </p:nvSpPr>
        <p:spPr>
          <a:xfrm>
            <a:off x="457200" y="1554921"/>
            <a:ext cx="7922525" cy="4682368"/>
          </a:xfrm>
        </p:spPr>
        <p:txBody>
          <a:bodyPr/>
          <a:lstStyle/>
          <a:p>
            <a:pPr marL="0" lvl="0" indent="0">
              <a:spcBef>
                <a:spcPts val="1200"/>
              </a:spcBef>
              <a:buSzPts val="2200"/>
              <a:buNone/>
            </a:pPr>
            <a:r>
              <a:rPr lang="en-US" noProof="0" dirty="0">
                <a:solidFill>
                  <a:schemeClr val="tx1"/>
                </a:solidFill>
              </a:rPr>
              <a:t>To function well, the economy must process enormous amounts of knowledge or information.</a:t>
            </a:r>
          </a:p>
          <a:p>
            <a:pPr marL="0" lvl="0" indent="0">
              <a:spcBef>
                <a:spcPts val="1200"/>
              </a:spcBef>
              <a:buSzPts val="2200"/>
              <a:buNone/>
            </a:pPr>
            <a:r>
              <a:rPr lang="en-US" noProof="0" dirty="0">
                <a:solidFill>
                  <a:schemeClr val="tx1"/>
                </a:solidFill>
              </a:rPr>
              <a:t>Some knowledge is general and widely-available. But some are known only locally, perhaps only by a few people.</a:t>
            </a:r>
          </a:p>
          <a:p>
            <a:pPr marL="0" lvl="0" indent="0">
              <a:spcBef>
                <a:spcPts val="1200"/>
              </a:spcBef>
              <a:buSzPts val="2200"/>
              <a:buNone/>
            </a:pPr>
            <a:r>
              <a:rPr lang="en-US" noProof="0" dirty="0">
                <a:solidFill>
                  <a:schemeClr val="tx1"/>
                </a:solidFill>
              </a:rPr>
              <a:t>These individuals use their knowledge for their own benefit—increased profit etc.—but this helps price signals to be sent throughout the economy.</a:t>
            </a:r>
          </a:p>
          <a:p>
            <a:pPr marL="0" lvl="0" indent="0">
              <a:spcBef>
                <a:spcPts val="1200"/>
              </a:spcBef>
              <a:buSzPts val="2200"/>
              <a:buNone/>
            </a:pPr>
            <a:r>
              <a:rPr lang="en-US" noProof="0" dirty="0">
                <a:solidFill>
                  <a:schemeClr val="tx1"/>
                </a:solidFill>
              </a:rPr>
              <a:t>This local knowledge is critical for adapting to changing conditions, something that happens much faster in market systems than in centrally-planned economies.</a:t>
            </a:r>
          </a:p>
        </p:txBody>
      </p:sp>
    </p:spTree>
    <p:extLst>
      <p:ext uri="{BB962C8B-B14F-4D97-AF65-F5344CB8AC3E}">
        <p14:creationId xmlns:p14="http://schemas.microsoft.com/office/powerpoint/2010/main" val="3131175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1"/>
            <a:ext cx="7819901" cy="1097279"/>
          </a:xfrm>
        </p:spPr>
        <p:txBody>
          <a:bodyPr/>
          <a:lstStyle/>
          <a:p>
            <a:r>
              <a:rPr lang="en-US" sz="3200" noProof="0" dirty="0"/>
              <a:t>Apply the Concept: How Do You Make an i</a:t>
            </a:r>
            <a:r>
              <a:rPr lang="en-US" sz="100" noProof="0" dirty="0"/>
              <a:t> </a:t>
            </a:r>
            <a:r>
              <a:rPr lang="en-US" sz="3200" noProof="0" dirty="0"/>
              <a:t>Pad?</a:t>
            </a:r>
          </a:p>
        </p:txBody>
      </p:sp>
      <p:sp>
        <p:nvSpPr>
          <p:cNvPr id="9" name="Content Placeholder 8"/>
          <p:cNvSpPr>
            <a:spLocks noGrp="1"/>
          </p:cNvSpPr>
          <p:nvPr>
            <p:ph sz="quarter" idx="13"/>
          </p:nvPr>
        </p:nvSpPr>
        <p:spPr>
          <a:xfrm>
            <a:off x="457202" y="1554920"/>
            <a:ext cx="3918856" cy="4663335"/>
          </a:xfrm>
        </p:spPr>
        <p:txBody>
          <a:bodyPr/>
          <a:lstStyle/>
          <a:p>
            <a:pPr marL="0" lvl="0" indent="0">
              <a:spcBef>
                <a:spcPts val="0"/>
              </a:spcBef>
              <a:buSzPts val="2200"/>
              <a:buNone/>
            </a:pPr>
            <a:r>
              <a:rPr lang="en-US" sz="1800" noProof="0" dirty="0">
                <a:solidFill>
                  <a:schemeClr val="tx1"/>
                </a:solidFill>
              </a:rPr>
              <a:t>How do you make an i</a:t>
            </a:r>
            <a:r>
              <a:rPr lang="en-US" sz="100" noProof="0" dirty="0">
                <a:solidFill>
                  <a:schemeClr val="tx1"/>
                </a:solidFill>
              </a:rPr>
              <a:t> </a:t>
            </a:r>
            <a:r>
              <a:rPr lang="en-US" sz="1800" noProof="0" dirty="0">
                <a:solidFill>
                  <a:schemeClr val="tx1"/>
                </a:solidFill>
              </a:rPr>
              <a:t>Pad?</a:t>
            </a:r>
          </a:p>
          <a:p>
            <a:pPr marL="0" lvl="0" indent="0">
              <a:buSzPts val="2200"/>
              <a:buNone/>
            </a:pPr>
            <a:r>
              <a:rPr lang="en-US" sz="1800" noProof="0" dirty="0">
                <a:solidFill>
                  <a:schemeClr val="tx1"/>
                </a:solidFill>
              </a:rPr>
              <a:t>Although Apple engineers designed the i</a:t>
            </a:r>
            <a:r>
              <a:rPr lang="en-US" sz="100" noProof="0" dirty="0">
                <a:solidFill>
                  <a:schemeClr val="tx1"/>
                </a:solidFill>
              </a:rPr>
              <a:t> </a:t>
            </a:r>
            <a:r>
              <a:rPr lang="en-US" sz="1800" noProof="0" dirty="0">
                <a:solidFill>
                  <a:schemeClr val="tx1"/>
                </a:solidFill>
              </a:rPr>
              <a:t>Pad, Apple does not manufacture i</a:t>
            </a:r>
            <a:r>
              <a:rPr lang="en-US" sz="100" noProof="0" dirty="0">
                <a:solidFill>
                  <a:schemeClr val="tx1"/>
                </a:solidFill>
              </a:rPr>
              <a:t> </a:t>
            </a:r>
            <a:r>
              <a:rPr lang="en-US" sz="1800" noProof="0" dirty="0">
                <a:solidFill>
                  <a:schemeClr val="tx1"/>
                </a:solidFill>
              </a:rPr>
              <a:t>Pad components, nor does it assemble the final product.</a:t>
            </a:r>
          </a:p>
          <a:p>
            <a:pPr marL="0" lvl="0" indent="0">
              <a:buSzPts val="2200"/>
              <a:buNone/>
            </a:pPr>
            <a:r>
              <a:rPr lang="en-US" sz="1800" noProof="0" dirty="0">
                <a:solidFill>
                  <a:schemeClr val="tx1"/>
                </a:solidFill>
              </a:rPr>
              <a:t>Hundreds of firms are involved; many probably don’t even know their products will be used in an i</a:t>
            </a:r>
            <a:r>
              <a:rPr lang="en-US" sz="100" noProof="0" dirty="0">
                <a:solidFill>
                  <a:schemeClr val="tx1"/>
                </a:solidFill>
              </a:rPr>
              <a:t> </a:t>
            </a:r>
            <a:r>
              <a:rPr lang="en-US" sz="1800" noProof="0" dirty="0">
                <a:solidFill>
                  <a:schemeClr val="tx1"/>
                </a:solidFill>
              </a:rPr>
              <a:t>Pad.</a:t>
            </a:r>
          </a:p>
          <a:p>
            <a:pPr marL="0" indent="0">
              <a:buSzPts val="2200"/>
              <a:buNone/>
            </a:pPr>
            <a:r>
              <a:rPr lang="en-US" sz="1800" noProof="0" dirty="0">
                <a:solidFill>
                  <a:schemeClr val="tx1"/>
                </a:solidFill>
              </a:rPr>
              <a:t>But guided by their own self-interest, they all contribute to the final product—without any desire to enrich Apple or provide enjoyment for i</a:t>
            </a:r>
            <a:r>
              <a:rPr lang="en-US" sz="100" noProof="0" dirty="0">
                <a:solidFill>
                  <a:schemeClr val="tx1"/>
                </a:solidFill>
              </a:rPr>
              <a:t> </a:t>
            </a:r>
            <a:r>
              <a:rPr lang="en-US" sz="1800" noProof="0" dirty="0">
                <a:solidFill>
                  <a:schemeClr val="tx1"/>
                </a:solidFill>
              </a:rPr>
              <a:t>Pad purchasers.</a:t>
            </a:r>
          </a:p>
        </p:txBody>
      </p:sp>
      <p:pic>
        <p:nvPicPr>
          <p:cNvPr id="10" name="Picture 9" descr="A photo displays workers on an assembly line at a Foxconn production facility."/>
          <p:cNvPicPr>
            <a:picLocks noChangeAspect="1"/>
          </p:cNvPicPr>
          <p:nvPr/>
        </p:nvPicPr>
        <p:blipFill>
          <a:blip r:embed="rId2"/>
          <a:stretch>
            <a:fillRect/>
          </a:stretch>
        </p:blipFill>
        <p:spPr>
          <a:xfrm>
            <a:off x="4612090" y="1608735"/>
            <a:ext cx="4111765" cy="2755122"/>
          </a:xfrm>
          <a:prstGeom prst="rect">
            <a:avLst/>
          </a:prstGeom>
        </p:spPr>
      </p:pic>
    </p:spTree>
    <p:extLst>
      <p:ext uri="{BB962C8B-B14F-4D97-AF65-F5344CB8AC3E}">
        <p14:creationId xmlns:p14="http://schemas.microsoft.com/office/powerpoint/2010/main" val="3804085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fade">
                                      <p:cBhvr>
                                        <p:cTn id="11" dur="500"/>
                                        <p:tgtEl>
                                          <p:spTgt spid="9">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fade">
                                      <p:cBhvr>
                                        <p:cTn id="15" dur="500"/>
                                        <p:tgtEl>
                                          <p:spTgt spid="9">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animEffect transition="in" filter="fade">
                                      <p:cBhvr>
                                        <p:cTn id="19" dur="500"/>
                                        <p:tgtEl>
                                          <p:spTgt spid="9">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The Role of the Entrepreneur in the Market System</a:t>
            </a:r>
          </a:p>
        </p:txBody>
      </p:sp>
      <p:sp>
        <p:nvSpPr>
          <p:cNvPr id="4" name="Content Placeholder 3"/>
          <p:cNvSpPr>
            <a:spLocks noGrp="1"/>
          </p:cNvSpPr>
          <p:nvPr>
            <p:ph sz="quarter" idx="13"/>
          </p:nvPr>
        </p:nvSpPr>
        <p:spPr>
          <a:xfrm>
            <a:off x="457200" y="1552574"/>
            <a:ext cx="8232128" cy="3121025"/>
          </a:xfrm>
        </p:spPr>
        <p:txBody>
          <a:bodyPr/>
          <a:lstStyle/>
          <a:p>
            <a:pPr marL="0" lvl="0" indent="0">
              <a:buSzPts val="2200"/>
              <a:buNone/>
            </a:pPr>
            <a:r>
              <a:rPr lang="en-US" noProof="0" dirty="0"/>
              <a:t>An </a:t>
            </a:r>
            <a:r>
              <a:rPr lang="en-US" b="1" noProof="0" dirty="0"/>
              <a:t>entrepreneur</a:t>
            </a:r>
            <a:r>
              <a:rPr lang="en-US" b="1" i="1" noProof="0" dirty="0"/>
              <a:t> </a:t>
            </a:r>
            <a:r>
              <a:rPr lang="en-US" noProof="0" dirty="0"/>
              <a:t>is someone who operates a business, bringing together the factors of production—labor, capital, and natural resources—to produce goods and services.</a:t>
            </a:r>
          </a:p>
          <a:p>
            <a:pPr marL="0" lvl="0" indent="0">
              <a:buSzPts val="2200"/>
              <a:buNone/>
            </a:pPr>
            <a:r>
              <a:rPr lang="en-US" noProof="0" dirty="0"/>
              <a:t>The best entrepreneurs create products that consumers never even knew they wanted.</a:t>
            </a:r>
          </a:p>
          <a:p>
            <a:pPr marL="0" lvl="0" indent="0">
              <a:buSzPts val="2200"/>
              <a:buNone/>
            </a:pPr>
            <a:r>
              <a:rPr lang="en-US" b="1" noProof="0" dirty="0"/>
              <a:t>“If I had asked my customers what they wanted, they would have said a faster horse.”</a:t>
            </a:r>
          </a:p>
        </p:txBody>
      </p:sp>
      <p:sp>
        <p:nvSpPr>
          <p:cNvPr id="5" name="Content Placeholder 4"/>
          <p:cNvSpPr>
            <a:spLocks noGrp="1"/>
          </p:cNvSpPr>
          <p:nvPr>
            <p:ph sz="quarter" idx="14"/>
          </p:nvPr>
        </p:nvSpPr>
        <p:spPr>
          <a:xfrm>
            <a:off x="6691086" y="4788258"/>
            <a:ext cx="1888138" cy="427281"/>
          </a:xfrm>
        </p:spPr>
        <p:txBody>
          <a:bodyPr lIns="0" tIns="0" rIns="0" bIns="0" anchor="t"/>
          <a:lstStyle/>
          <a:p>
            <a:pPr marL="432" indent="0">
              <a:buNone/>
            </a:pPr>
            <a:r>
              <a:rPr lang="en-US" noProof="0" dirty="0"/>
              <a:t>- Henry Ford</a:t>
            </a:r>
          </a:p>
        </p:txBody>
      </p:sp>
      <p:sp>
        <p:nvSpPr>
          <p:cNvPr id="6" name="Content Placeholder 5"/>
          <p:cNvSpPr>
            <a:spLocks noGrp="1"/>
          </p:cNvSpPr>
          <p:nvPr>
            <p:ph sz="quarter" idx="15"/>
          </p:nvPr>
        </p:nvSpPr>
        <p:spPr>
          <a:xfrm>
            <a:off x="457200" y="5341254"/>
            <a:ext cx="8232128" cy="928917"/>
          </a:xfrm>
        </p:spPr>
        <p:txBody>
          <a:bodyPr/>
          <a:lstStyle/>
          <a:p>
            <a:pPr marL="0" indent="0">
              <a:buNone/>
            </a:pPr>
            <a:r>
              <a:rPr lang="en-US" noProof="0" dirty="0"/>
              <a:t>Entrepreneurs make a vital contribution to economic growth, often with considerable personal risk and sacrifice.</a:t>
            </a:r>
          </a:p>
        </p:txBody>
      </p:sp>
    </p:spTree>
    <p:extLst>
      <p:ext uri="{BB962C8B-B14F-4D97-AF65-F5344CB8AC3E}">
        <p14:creationId xmlns:p14="http://schemas.microsoft.com/office/powerpoint/2010/main" val="952943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8913"/>
            <a:ext cx="8218488" cy="1116011"/>
          </a:xfrm>
        </p:spPr>
        <p:txBody>
          <a:bodyPr/>
          <a:lstStyle/>
          <a:p>
            <a:r>
              <a:rPr lang="en-US" sz="3200" noProof="0" dirty="0"/>
              <a:t>The Legal Basis of a Successful Market System</a:t>
            </a:r>
          </a:p>
        </p:txBody>
      </p:sp>
      <p:sp>
        <p:nvSpPr>
          <p:cNvPr id="4" name="Content Placeholder 3"/>
          <p:cNvSpPr>
            <a:spLocks noGrp="1"/>
          </p:cNvSpPr>
          <p:nvPr>
            <p:ph sz="quarter" idx="13"/>
          </p:nvPr>
        </p:nvSpPr>
        <p:spPr>
          <a:xfrm>
            <a:off x="457200" y="1564410"/>
            <a:ext cx="8229600" cy="3208831"/>
          </a:xfrm>
        </p:spPr>
        <p:txBody>
          <a:bodyPr/>
          <a:lstStyle/>
          <a:p>
            <a:pPr marL="0" lvl="0" indent="0">
              <a:spcBef>
                <a:spcPts val="600"/>
              </a:spcBef>
              <a:buSzPts val="2200"/>
              <a:buNone/>
            </a:pPr>
            <a:r>
              <a:rPr lang="en-US" sz="2000" noProof="0" dirty="0">
                <a:solidFill>
                  <a:schemeClr val="tx1"/>
                </a:solidFill>
              </a:rPr>
              <a:t>In a free market, the government does not restrict how firms produce and sell goods or how they employ factors of production.</a:t>
            </a:r>
          </a:p>
          <a:p>
            <a:pPr marL="0" lvl="0" indent="0">
              <a:spcBef>
                <a:spcPts val="600"/>
              </a:spcBef>
              <a:buSzPts val="2200"/>
              <a:buNone/>
            </a:pPr>
            <a:r>
              <a:rPr lang="en-US" sz="2000" noProof="0" dirty="0">
                <a:solidFill>
                  <a:schemeClr val="tx1"/>
                </a:solidFill>
              </a:rPr>
              <a:t>However, governments must provide a sound </a:t>
            </a:r>
            <a:r>
              <a:rPr lang="en-US" sz="2000" b="1" noProof="0" dirty="0">
                <a:solidFill>
                  <a:schemeClr val="tx1"/>
                </a:solidFill>
              </a:rPr>
              <a:t>legal environment </a:t>
            </a:r>
            <a:r>
              <a:rPr lang="en-US" sz="2000" noProof="0" dirty="0">
                <a:solidFill>
                  <a:schemeClr val="tx1"/>
                </a:solidFill>
              </a:rPr>
              <a:t>that will allow the market system to succeed, including:</a:t>
            </a:r>
          </a:p>
          <a:p>
            <a:pPr marL="0" lvl="0" indent="0">
              <a:spcBef>
                <a:spcPts val="600"/>
              </a:spcBef>
              <a:buSzPts val="2200"/>
              <a:buNone/>
            </a:pPr>
            <a:r>
              <a:rPr lang="en-US" sz="2000" b="1" noProof="0" dirty="0">
                <a:solidFill>
                  <a:schemeClr val="tx1"/>
                </a:solidFill>
              </a:rPr>
              <a:t>Protection of private property</a:t>
            </a:r>
          </a:p>
          <a:p>
            <a:pPr marL="255600" lvl="0">
              <a:spcBef>
                <a:spcPts val="600"/>
              </a:spcBef>
            </a:pPr>
            <a:r>
              <a:rPr lang="en-US" sz="2000" noProof="0" dirty="0">
                <a:solidFill>
                  <a:schemeClr val="tx1"/>
                </a:solidFill>
              </a:rPr>
              <a:t>When criminals can take your wages or profits, households and firms have little incentive to work hard.</a:t>
            </a:r>
          </a:p>
          <a:p>
            <a:pPr marL="255600" lvl="0">
              <a:spcBef>
                <a:spcPts val="600"/>
              </a:spcBef>
            </a:pPr>
            <a:r>
              <a:rPr lang="en-US" sz="2000" b="1" noProof="0" dirty="0">
                <a:solidFill>
                  <a:schemeClr val="tx1"/>
                </a:solidFill>
              </a:rPr>
              <a:t>Property rights</a:t>
            </a:r>
            <a:r>
              <a:rPr lang="en-US" sz="2000" noProof="0" dirty="0">
                <a:solidFill>
                  <a:schemeClr val="tx1"/>
                </a:solidFill>
              </a:rPr>
              <a:t>: The rights individuals or firms have to the exclusive use of their property, including the right to buy or sell it.</a:t>
            </a:r>
          </a:p>
        </p:txBody>
      </p:sp>
      <p:sp>
        <p:nvSpPr>
          <p:cNvPr id="5" name="Content Placeholder 4"/>
          <p:cNvSpPr>
            <a:spLocks noGrp="1"/>
          </p:cNvSpPr>
          <p:nvPr>
            <p:ph sz="quarter" idx="14"/>
          </p:nvPr>
        </p:nvSpPr>
        <p:spPr>
          <a:xfrm>
            <a:off x="457200" y="4893867"/>
            <a:ext cx="8229600" cy="1275998"/>
          </a:xfrm>
        </p:spPr>
        <p:txBody>
          <a:bodyPr/>
          <a:lstStyle/>
          <a:p>
            <a:pPr marL="0" lvl="0" indent="0">
              <a:spcBef>
                <a:spcPts val="600"/>
              </a:spcBef>
              <a:buSzPts val="2200"/>
              <a:buNone/>
            </a:pPr>
            <a:r>
              <a:rPr lang="en-US" sz="2000" b="1" noProof="0" dirty="0">
                <a:solidFill>
                  <a:schemeClr val="tx1"/>
                </a:solidFill>
              </a:rPr>
              <a:t>Enforcement of contracts and property rights</a:t>
            </a:r>
          </a:p>
          <a:p>
            <a:pPr marL="255600" lvl="0">
              <a:spcBef>
                <a:spcPts val="600"/>
              </a:spcBef>
            </a:pPr>
            <a:r>
              <a:rPr lang="en-US" sz="2000" noProof="0" dirty="0">
                <a:solidFill>
                  <a:schemeClr val="tx1"/>
                </a:solidFill>
              </a:rPr>
              <a:t>Important for transactions across time to occur.</a:t>
            </a:r>
          </a:p>
          <a:p>
            <a:pPr marL="255600" lvl="0">
              <a:spcBef>
                <a:spcPts val="600"/>
              </a:spcBef>
            </a:pPr>
            <a:r>
              <a:rPr lang="en-US" sz="2000" noProof="0" dirty="0">
                <a:solidFill>
                  <a:schemeClr val="tx1"/>
                </a:solidFill>
              </a:rPr>
              <a:t>An independent court system is critical for this.</a:t>
            </a:r>
          </a:p>
        </p:txBody>
      </p:sp>
    </p:spTree>
    <p:extLst>
      <p:ext uri="{BB962C8B-B14F-4D97-AF65-F5344CB8AC3E}">
        <p14:creationId xmlns:p14="http://schemas.microsoft.com/office/powerpoint/2010/main" val="1975505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500"/>
                                        <p:tgtEl>
                                          <p:spTgt spid="5">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
                                            <p:txEl>
                                              <p:pRg st="1" end="1"/>
                                            </p:txEl>
                                          </p:spTgt>
                                        </p:tgtEl>
                                        <p:attrNameLst>
                                          <p:attrName>style.visibility</p:attrName>
                                        </p:attrNameLst>
                                      </p:cBhvr>
                                      <p:to>
                                        <p:strVal val="visible"/>
                                      </p:to>
                                    </p:set>
                                    <p:animEffect transition="in" filter="fade">
                                      <p:cBhvr>
                                        <p:cTn id="31" dur="500"/>
                                        <p:tgtEl>
                                          <p:spTgt spid="5">
                                            <p:txEl>
                                              <p:pRg st="1" end="1"/>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5">
                                            <p:txEl>
                                              <p:pRg st="2" end="2"/>
                                            </p:txEl>
                                          </p:spTgt>
                                        </p:tgtEl>
                                        <p:attrNameLst>
                                          <p:attrName>style.visibility</p:attrName>
                                        </p:attrNameLst>
                                      </p:cBhvr>
                                      <p:to>
                                        <p:strVal val="visible"/>
                                      </p:to>
                                    </p:set>
                                    <p:animEffect transition="in" filter="fade">
                                      <p:cBhvr>
                                        <p:cTn id="35"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Apply the Concept: What Is Socialism? </a:t>
            </a:r>
            <a:r>
              <a:rPr lang="en-US" sz="2000" b="0" noProof="0" dirty="0"/>
              <a:t>(1 of 2)</a:t>
            </a:r>
            <a:endParaRPr lang="en-US" sz="2000" noProof="0" dirty="0"/>
          </a:p>
        </p:txBody>
      </p:sp>
      <p:sp>
        <p:nvSpPr>
          <p:cNvPr id="20" name="Content Placeholder 19"/>
          <p:cNvSpPr>
            <a:spLocks noGrp="1"/>
          </p:cNvSpPr>
          <p:nvPr>
            <p:ph sz="quarter" idx="13"/>
          </p:nvPr>
        </p:nvSpPr>
        <p:spPr>
          <a:xfrm>
            <a:off x="457200" y="1552575"/>
            <a:ext cx="3782291" cy="3082056"/>
          </a:xfrm>
        </p:spPr>
        <p:txBody>
          <a:bodyPr/>
          <a:lstStyle/>
          <a:p>
            <a:pPr marL="0" lvl="0" indent="0">
              <a:buSzPts val="2200"/>
              <a:buNone/>
            </a:pPr>
            <a:r>
              <a:rPr lang="en-US" sz="2000" noProof="0" dirty="0"/>
              <a:t>In his book </a:t>
            </a:r>
            <a:r>
              <a:rPr lang="en-US" sz="2000" b="1" noProof="0" dirty="0"/>
              <a:t>Das Kapital</a:t>
            </a:r>
            <a:r>
              <a:rPr lang="en-US" sz="2000" noProof="0" dirty="0"/>
              <a:t>, Karl Marx argued that the market system (</a:t>
            </a:r>
            <a:r>
              <a:rPr lang="en-US" sz="2000" b="1" noProof="0" dirty="0"/>
              <a:t>capitalism</a:t>
            </a:r>
            <a:r>
              <a:rPr lang="en-US" sz="2000" noProof="0" dirty="0"/>
              <a:t>) would be replaced by a communist economy controlled by workers.</a:t>
            </a:r>
          </a:p>
          <a:p>
            <a:pPr marL="0" lvl="0" indent="0">
              <a:buSzPts val="2200"/>
              <a:buNone/>
            </a:pPr>
            <a:r>
              <a:rPr lang="en-US" sz="2000" noProof="0" dirty="0"/>
              <a:t>Countries adopting communism have instead become centrally planned, with firm government control.</a:t>
            </a:r>
          </a:p>
        </p:txBody>
      </p:sp>
      <p:sp>
        <p:nvSpPr>
          <p:cNvPr id="5" name="Content Placeholder 4"/>
          <p:cNvSpPr>
            <a:spLocks noGrp="1"/>
          </p:cNvSpPr>
          <p:nvPr>
            <p:ph sz="quarter" idx="13"/>
          </p:nvPr>
        </p:nvSpPr>
        <p:spPr>
          <a:xfrm>
            <a:off x="457201" y="4706305"/>
            <a:ext cx="746760" cy="429366"/>
          </a:xfrm>
        </p:spPr>
        <p:txBody>
          <a:bodyPr/>
          <a:lstStyle/>
          <a:p>
            <a:pPr marL="432" indent="0">
              <a:buNone/>
            </a:pPr>
            <a:r>
              <a:rPr lang="en-US" sz="2000" noProof="0" dirty="0"/>
              <a:t>After</a:t>
            </a:r>
          </a:p>
        </p:txBody>
      </p:sp>
      <p:graphicFrame>
        <p:nvGraphicFramePr>
          <p:cNvPr id="10" name="Object 9" descr="World War two,"/>
          <p:cNvGraphicFramePr>
            <a:graphicFrameLocks noChangeAspect="1"/>
          </p:cNvGraphicFramePr>
          <p:nvPr>
            <p:extLst>
              <p:ext uri="{D42A27DB-BD31-4B8C-83A1-F6EECF244321}">
                <p14:modId xmlns:p14="http://schemas.microsoft.com/office/powerpoint/2010/main" val="3274705379"/>
              </p:ext>
            </p:extLst>
          </p:nvPr>
        </p:nvGraphicFramePr>
        <p:xfrm>
          <a:off x="1270025" y="4815291"/>
          <a:ext cx="1538347" cy="316098"/>
        </p:xfrm>
        <a:graphic>
          <a:graphicData uri="http://schemas.openxmlformats.org/presentationml/2006/ole">
            <mc:AlternateContent xmlns:mc="http://schemas.openxmlformats.org/markup-compatibility/2006">
              <mc:Choice xmlns:v="urn:schemas-microsoft-com:vml" Requires="v">
                <p:oleObj name="Equation" r:id="rId2" imgW="927000" imgH="190440" progId="Equation.DSMT4">
                  <p:embed/>
                </p:oleObj>
              </mc:Choice>
              <mc:Fallback>
                <p:oleObj name="Equation" r:id="rId2" imgW="927000" imgH="190440" progId="Equation.DSMT4">
                  <p:embed/>
                  <p:pic>
                    <p:nvPicPr>
                      <p:cNvPr id="10" name="Object 9" descr="World War two,"/>
                      <p:cNvPicPr/>
                      <p:nvPr/>
                    </p:nvPicPr>
                    <p:blipFill>
                      <a:blip r:embed="rId3"/>
                      <a:stretch>
                        <a:fillRect/>
                      </a:stretch>
                    </p:blipFill>
                    <p:spPr>
                      <a:xfrm>
                        <a:off x="1270025" y="4815291"/>
                        <a:ext cx="1538347" cy="316098"/>
                      </a:xfrm>
                      <a:prstGeom prst="rect">
                        <a:avLst/>
                      </a:prstGeom>
                    </p:spPr>
                  </p:pic>
                </p:oleObj>
              </mc:Fallback>
            </mc:AlternateContent>
          </a:graphicData>
        </a:graphic>
      </p:graphicFrame>
      <p:sp>
        <p:nvSpPr>
          <p:cNvPr id="6" name="Content Placeholder 5"/>
          <p:cNvSpPr>
            <a:spLocks noGrp="1"/>
          </p:cNvSpPr>
          <p:nvPr>
            <p:ph sz="quarter" idx="13"/>
          </p:nvPr>
        </p:nvSpPr>
        <p:spPr>
          <a:xfrm>
            <a:off x="2884222" y="4792025"/>
            <a:ext cx="1533869" cy="338203"/>
          </a:xfrm>
        </p:spPr>
        <p:txBody>
          <a:bodyPr lIns="0" tIns="0" rIns="0" bIns="0"/>
          <a:lstStyle/>
          <a:p>
            <a:pPr marL="432" indent="0">
              <a:buNone/>
            </a:pPr>
            <a:r>
              <a:rPr lang="en-US" sz="2000" noProof="0" dirty="0"/>
              <a:t>a new trend</a:t>
            </a:r>
          </a:p>
        </p:txBody>
      </p:sp>
      <p:sp>
        <p:nvSpPr>
          <p:cNvPr id="8" name="Content Placeholder 7"/>
          <p:cNvSpPr>
            <a:spLocks noGrp="1"/>
          </p:cNvSpPr>
          <p:nvPr>
            <p:ph sz="quarter" idx="13"/>
          </p:nvPr>
        </p:nvSpPr>
        <p:spPr>
          <a:xfrm>
            <a:off x="544882" y="5197764"/>
            <a:ext cx="3350713" cy="751562"/>
          </a:xfrm>
        </p:spPr>
        <p:txBody>
          <a:bodyPr wrap="square" lIns="0" tIns="0" rIns="0" bIns="0"/>
          <a:lstStyle/>
          <a:p>
            <a:pPr marL="0" lvl="0" indent="0">
              <a:buSzPts val="2200"/>
              <a:buNone/>
            </a:pPr>
            <a:r>
              <a:rPr lang="en-US" sz="2000" noProof="0" dirty="0"/>
              <a:t>emerged: social democratic parties.</a:t>
            </a:r>
          </a:p>
        </p:txBody>
      </p:sp>
      <p:pic>
        <p:nvPicPr>
          <p:cNvPr id="3" name="Picture 2" descr="Congressperson Alexandria Ocasio-Cortez speaks to a crowd in front of supporters holding signs reading, end poverty, green new deal, and immigrant rights."/>
          <p:cNvPicPr>
            <a:picLocks noChangeAspect="1"/>
          </p:cNvPicPr>
          <p:nvPr/>
        </p:nvPicPr>
        <p:blipFill>
          <a:blip r:embed="rId4"/>
          <a:stretch>
            <a:fillRect/>
          </a:stretch>
        </p:blipFill>
        <p:spPr>
          <a:xfrm>
            <a:off x="4382651" y="1557338"/>
            <a:ext cx="4304149" cy="2871465"/>
          </a:xfrm>
          <a:prstGeom prst="rect">
            <a:avLst/>
          </a:prstGeom>
        </p:spPr>
      </p:pic>
    </p:spTree>
    <p:extLst>
      <p:ext uri="{BB962C8B-B14F-4D97-AF65-F5344CB8AC3E}">
        <p14:creationId xmlns:p14="http://schemas.microsoft.com/office/powerpoint/2010/main" val="1922961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fade">
                                      <p:cBhvr>
                                        <p:cTn id="7" dur="500"/>
                                        <p:tgtEl>
                                          <p:spTgt spid="2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xEl>
                                              <p:pRg st="1" end="1"/>
                                            </p:txEl>
                                          </p:spTgt>
                                        </p:tgtEl>
                                        <p:attrNameLst>
                                          <p:attrName>style.visibility</p:attrName>
                                        </p:attrNameLst>
                                      </p:cBhvr>
                                      <p:to>
                                        <p:strVal val="visible"/>
                                      </p:to>
                                    </p:set>
                                    <p:animEffect transition="in" filter="fade">
                                      <p:cBhvr>
                                        <p:cTn id="11" dur="500"/>
                                        <p:tgtEl>
                                          <p:spTgt spid="20">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animEffect transition="in" filter="fade">
                                      <p:cBhvr>
                                        <p:cTn id="27" dur="500"/>
                                        <p:tgtEl>
                                          <p:spTgt spid="8">
                                            <p:txEl>
                                              <p:pRg st="0" end="0"/>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P spid="5" grpId="0" build="p"/>
      <p:bldP spid="6" grpId="0" build="p"/>
      <p:bldP spid="8"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Apply the Concept: What Is Socialism? </a:t>
            </a:r>
            <a:r>
              <a:rPr lang="en-US" sz="2000" b="0" noProof="0" dirty="0"/>
              <a:t>(2 of 2)</a:t>
            </a:r>
            <a:endParaRPr lang="en-US" sz="2000" noProof="0" dirty="0"/>
          </a:p>
        </p:txBody>
      </p:sp>
      <p:sp>
        <p:nvSpPr>
          <p:cNvPr id="9" name="Content Placeholder 8"/>
          <p:cNvSpPr>
            <a:spLocks noGrp="1"/>
          </p:cNvSpPr>
          <p:nvPr>
            <p:ph sz="quarter" idx="15"/>
          </p:nvPr>
        </p:nvSpPr>
        <p:spPr>
          <a:xfrm>
            <a:off x="457200" y="1558411"/>
            <a:ext cx="3476171" cy="4435989"/>
          </a:xfrm>
        </p:spPr>
        <p:txBody>
          <a:bodyPr/>
          <a:lstStyle/>
          <a:p>
            <a:pPr marL="0" lvl="0" indent="0">
              <a:buSzPts val="2200"/>
              <a:buNone/>
            </a:pPr>
            <a:r>
              <a:rPr lang="en-US" sz="2000" noProof="0" dirty="0"/>
              <a:t>Social democratic parties favor a large role for government in the economy, sometimes including government ownership or control of some large industries.</a:t>
            </a:r>
          </a:p>
          <a:p>
            <a:pPr marL="0" lvl="0" indent="0">
              <a:buSzPts val="2200"/>
              <a:buNone/>
            </a:pPr>
            <a:r>
              <a:rPr lang="en-US" sz="2000" noProof="0" dirty="0"/>
              <a:t>This is not socialism in the Marxist tradition; but its proponents argue for an increased role for government in sectors like health care and education.</a:t>
            </a:r>
          </a:p>
        </p:txBody>
      </p:sp>
      <p:pic>
        <p:nvPicPr>
          <p:cNvPr id="3" name="Picture 2" descr="Congressperson Alexandria Ocasio-Cortez speaks to a crowd in front of supporters holding signs reading, end poverty, green new deal, and immigrant rights."/>
          <p:cNvPicPr>
            <a:picLocks noChangeAspect="1"/>
          </p:cNvPicPr>
          <p:nvPr/>
        </p:nvPicPr>
        <p:blipFill>
          <a:blip r:embed="rId3"/>
          <a:stretch>
            <a:fillRect/>
          </a:stretch>
        </p:blipFill>
        <p:spPr>
          <a:xfrm>
            <a:off x="4371539" y="1558411"/>
            <a:ext cx="4304149" cy="2871465"/>
          </a:xfrm>
          <a:prstGeom prst="rect">
            <a:avLst/>
          </a:prstGeom>
        </p:spPr>
      </p:pic>
    </p:spTree>
    <p:extLst>
      <p:ext uri="{BB962C8B-B14F-4D97-AF65-F5344CB8AC3E}">
        <p14:creationId xmlns:p14="http://schemas.microsoft.com/office/powerpoint/2010/main" val="2381585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fade">
                                      <p:cBhvr>
                                        <p:cTn id="11" dur="500"/>
                                        <p:tgtEl>
                                          <p:spTgt spid="9">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noProof="0"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noProof="0" dirty="0"/>
              <a:t>This work is protected by United States copyright laws and is</a:t>
            </a:r>
            <a:r>
              <a:rPr lang="en-US" b="1" baseline="0" noProof="0" dirty="0"/>
              <a:t> </a:t>
            </a:r>
            <a:r>
              <a:rPr lang="en-US" b="1" noProof="0"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Scarcity and Trade-offs</a:t>
            </a:r>
          </a:p>
        </p:txBody>
      </p:sp>
      <p:sp>
        <p:nvSpPr>
          <p:cNvPr id="3" name="Content Placeholder 2"/>
          <p:cNvSpPr>
            <a:spLocks noGrp="1"/>
          </p:cNvSpPr>
          <p:nvPr>
            <p:ph sz="quarter" idx="13"/>
          </p:nvPr>
        </p:nvSpPr>
        <p:spPr>
          <a:xfrm>
            <a:off x="457200" y="1554920"/>
            <a:ext cx="8059003" cy="4663335"/>
          </a:xfrm>
        </p:spPr>
        <p:txBody>
          <a:bodyPr/>
          <a:lstStyle/>
          <a:p>
            <a:pPr marL="0" lvl="0" indent="0">
              <a:buSzPts val="2200"/>
              <a:buNone/>
            </a:pPr>
            <a:r>
              <a:rPr lang="en-US" noProof="0" dirty="0"/>
              <a:t>Households, firms, and governments continually face decisions about how best to use their scarce resources.</a:t>
            </a:r>
          </a:p>
          <a:p>
            <a:pPr marL="0" lvl="0" indent="0">
              <a:buSzPts val="2200"/>
              <a:buNone/>
            </a:pPr>
            <a:r>
              <a:rPr lang="en-US" b="1" noProof="0" dirty="0"/>
              <a:t>Scarcity</a:t>
            </a:r>
            <a:r>
              <a:rPr lang="en-US" noProof="0" dirty="0"/>
              <a:t>: A situation in which unlimited wants exceed the limited resources available to fulfill those wants.</a:t>
            </a:r>
          </a:p>
          <a:p>
            <a:pPr marL="0" lvl="0" indent="0">
              <a:buSzPts val="2200"/>
              <a:buNone/>
            </a:pPr>
            <a:r>
              <a:rPr lang="en-US" noProof="0" dirty="0"/>
              <a:t>Scarcity requires trade-offs. Economics teaches us tools to help make good trade-offs.</a:t>
            </a:r>
          </a:p>
          <a:p>
            <a:pPr marL="0" lvl="0" indent="0">
              <a:buSzPts val="2200"/>
              <a:buNone/>
            </a:pPr>
            <a:r>
              <a:rPr lang="en-US" b="1" noProof="0" dirty="0"/>
              <a:t>Example: </a:t>
            </a:r>
            <a:r>
              <a:rPr lang="en-US" noProof="0" dirty="0"/>
              <a:t>When deciding how to use its scarce workers and machinery, if Ford wants to produce more F-150 Lightnings, those resources will not be available to produce other models.</a:t>
            </a:r>
          </a:p>
        </p:txBody>
      </p:sp>
    </p:spTree>
    <p:extLst>
      <p:ext uri="{BB962C8B-B14F-4D97-AF65-F5344CB8AC3E}">
        <p14:creationId xmlns:p14="http://schemas.microsoft.com/office/powerpoint/2010/main" val="4263460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2.1 Production Possibilities Frontiers and Opportunity Costs</a:t>
            </a:r>
          </a:p>
        </p:txBody>
      </p:sp>
      <p:sp>
        <p:nvSpPr>
          <p:cNvPr id="4" name="Content Placeholder 3"/>
          <p:cNvSpPr>
            <a:spLocks noGrp="1"/>
          </p:cNvSpPr>
          <p:nvPr>
            <p:ph sz="quarter" idx="13"/>
          </p:nvPr>
        </p:nvSpPr>
        <p:spPr>
          <a:xfrm>
            <a:off x="457200" y="1571961"/>
            <a:ext cx="8229600" cy="830048"/>
          </a:xfrm>
        </p:spPr>
        <p:txBody>
          <a:bodyPr/>
          <a:lstStyle/>
          <a:p>
            <a:pPr marL="432" indent="0">
              <a:buNone/>
            </a:pPr>
            <a:r>
              <a:rPr lang="en-US" sz="2000" b="1" noProof="0" dirty="0"/>
              <a:t>Use a production possibilities frontier to analyze opportunity costs and trade-offs.</a:t>
            </a:r>
          </a:p>
        </p:txBody>
      </p:sp>
      <p:sp>
        <p:nvSpPr>
          <p:cNvPr id="5" name="Content Placeholder 4"/>
          <p:cNvSpPr>
            <a:spLocks noGrp="1"/>
          </p:cNvSpPr>
          <p:nvPr>
            <p:ph sz="quarter" idx="14"/>
          </p:nvPr>
        </p:nvSpPr>
        <p:spPr>
          <a:xfrm>
            <a:off x="457200" y="2554741"/>
            <a:ext cx="8229600" cy="3010537"/>
          </a:xfrm>
        </p:spPr>
        <p:txBody>
          <a:bodyPr/>
          <a:lstStyle/>
          <a:p>
            <a:pPr marL="0" lvl="0" indent="0">
              <a:spcBef>
                <a:spcPts val="0"/>
              </a:spcBef>
              <a:buSzPts val="2200"/>
              <a:buNone/>
            </a:pPr>
            <a:r>
              <a:rPr lang="en-US" noProof="0" dirty="0"/>
              <a:t>A </a:t>
            </a:r>
            <a:r>
              <a:rPr lang="en-US" b="1" noProof="0" dirty="0"/>
              <a:t>production possibilities frontier (</a:t>
            </a:r>
            <a:r>
              <a:rPr lang="en-US" b="1" i="1" noProof="0" dirty="0"/>
              <a:t>P</a:t>
            </a:r>
            <a:r>
              <a:rPr lang="en-US" sz="100" b="1" i="1" noProof="0" dirty="0"/>
              <a:t> </a:t>
            </a:r>
            <a:r>
              <a:rPr lang="en-US" b="1" i="1" noProof="0" dirty="0"/>
              <a:t>P</a:t>
            </a:r>
            <a:r>
              <a:rPr lang="en-US" sz="100" b="1" i="1" noProof="0" dirty="0"/>
              <a:t> </a:t>
            </a:r>
            <a:r>
              <a:rPr lang="en-US" b="1" i="1" noProof="0" dirty="0"/>
              <a:t>F</a:t>
            </a:r>
            <a:r>
              <a:rPr lang="en-US" b="1" noProof="0" dirty="0"/>
              <a:t>)</a:t>
            </a:r>
            <a:r>
              <a:rPr lang="en-US" noProof="0" dirty="0"/>
              <a:t> is a curve showing the maximum attainable combinations of two goods that can be produced with available resources and current technology.</a:t>
            </a:r>
          </a:p>
          <a:p>
            <a:pPr marL="0" lvl="0" indent="0">
              <a:buSzPts val="2200"/>
              <a:buNone/>
            </a:pPr>
            <a:r>
              <a:rPr lang="en-US" noProof="0" dirty="0"/>
              <a:t>Is the </a:t>
            </a:r>
            <a:r>
              <a:rPr lang="en-US" i="1" noProof="0" dirty="0"/>
              <a:t>P</a:t>
            </a:r>
            <a:r>
              <a:rPr lang="en-US" sz="100" i="1" noProof="0" dirty="0"/>
              <a:t> </a:t>
            </a:r>
            <a:r>
              <a:rPr lang="en-US" i="1" noProof="0" dirty="0"/>
              <a:t>P</a:t>
            </a:r>
            <a:r>
              <a:rPr lang="en-US" sz="100" i="1" noProof="0" dirty="0"/>
              <a:t> </a:t>
            </a:r>
            <a:r>
              <a:rPr lang="en-US" i="1" noProof="0" dirty="0"/>
              <a:t>F </a:t>
            </a:r>
            <a:r>
              <a:rPr lang="en-US" noProof="0" dirty="0"/>
              <a:t>a positive or normative tool?</a:t>
            </a:r>
          </a:p>
          <a:p>
            <a:pPr lvl="0" indent="-256032"/>
            <a:r>
              <a:rPr lang="en-US" noProof="0" dirty="0"/>
              <a:t>Positive; it shows “what is,” not “what should be.”</a:t>
            </a:r>
          </a:p>
        </p:txBody>
      </p:sp>
    </p:spTree>
    <p:extLst>
      <p:ext uri="{BB962C8B-B14F-4D97-AF65-F5344CB8AC3E}">
        <p14:creationId xmlns:p14="http://schemas.microsoft.com/office/powerpoint/2010/main" val="3212363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fade">
                                      <p:cBhvr>
                                        <p:cTn id="19"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2.1 Ford’s Production Possibilities Frontier </a:t>
            </a:r>
            <a:r>
              <a:rPr lang="en-US" sz="2000" b="0" noProof="0" dirty="0"/>
              <a:t>(1 of 2)</a:t>
            </a:r>
            <a:endParaRPr lang="en-US" sz="2000" noProof="0" dirty="0"/>
          </a:p>
        </p:txBody>
      </p:sp>
      <p:sp>
        <p:nvSpPr>
          <p:cNvPr id="7" name="Content Placeholder 6"/>
          <p:cNvSpPr>
            <a:spLocks noGrp="1"/>
          </p:cNvSpPr>
          <p:nvPr>
            <p:ph sz="quarter" idx="15"/>
          </p:nvPr>
        </p:nvSpPr>
        <p:spPr>
          <a:xfrm>
            <a:off x="457199" y="1558412"/>
            <a:ext cx="4079175" cy="4750313"/>
          </a:xfrm>
        </p:spPr>
        <p:txBody>
          <a:bodyPr/>
          <a:lstStyle/>
          <a:p>
            <a:pPr marL="0" lvl="0" indent="0">
              <a:spcBef>
                <a:spcPts val="600"/>
              </a:spcBef>
              <a:buSzPts val="2200"/>
              <a:buNone/>
            </a:pPr>
            <a:r>
              <a:rPr lang="en-US" sz="2000" noProof="0" dirty="0"/>
              <a:t>Ford can produce its gasoline-powered or electric versions of its F-150.</a:t>
            </a:r>
          </a:p>
          <a:p>
            <a:pPr marL="0" lvl="0" indent="0">
              <a:spcBef>
                <a:spcPts val="600"/>
              </a:spcBef>
              <a:buSzPts val="2200"/>
              <a:buNone/>
            </a:pPr>
            <a:r>
              <a:rPr lang="en-US" sz="2000" noProof="0" dirty="0"/>
              <a:t>Producing more electric versions requires reducing the number of gasoline-powered F-150s produced.</a:t>
            </a:r>
          </a:p>
          <a:p>
            <a:pPr marL="255600" lvl="0">
              <a:spcBef>
                <a:spcPts val="600"/>
              </a:spcBef>
            </a:pPr>
            <a:r>
              <a:rPr lang="en-US" sz="2000" noProof="0" dirty="0"/>
              <a:t>Points on the </a:t>
            </a:r>
            <a:r>
              <a:rPr lang="en-US" sz="2000" i="1" noProof="0" dirty="0"/>
              <a:t>P</a:t>
            </a:r>
            <a:r>
              <a:rPr lang="en-US" sz="100" i="1" noProof="0" dirty="0"/>
              <a:t> </a:t>
            </a:r>
            <a:r>
              <a:rPr lang="en-US" sz="2000" i="1" noProof="0" dirty="0"/>
              <a:t>P</a:t>
            </a:r>
            <a:r>
              <a:rPr lang="en-US" sz="100" i="1" noProof="0" dirty="0"/>
              <a:t> </a:t>
            </a:r>
            <a:r>
              <a:rPr lang="en-US" sz="2000" i="1" noProof="0" dirty="0"/>
              <a:t>F </a:t>
            </a:r>
            <a:r>
              <a:rPr lang="en-US" sz="2000" noProof="0" dirty="0"/>
              <a:t>are attainable for Ford.</a:t>
            </a:r>
          </a:p>
          <a:p>
            <a:pPr marL="255600" lvl="0">
              <a:spcBef>
                <a:spcPts val="600"/>
              </a:spcBef>
            </a:pPr>
            <a:r>
              <a:rPr lang="en-US" sz="2000" noProof="0" dirty="0"/>
              <a:t>Points below the curve are inefficient.</a:t>
            </a:r>
          </a:p>
          <a:p>
            <a:pPr marL="255600" lvl="0">
              <a:spcBef>
                <a:spcPts val="600"/>
              </a:spcBef>
            </a:pPr>
            <a:r>
              <a:rPr lang="en-US" sz="2000" noProof="0" dirty="0"/>
              <a:t>Points above the curve are unattainable with current resources.</a:t>
            </a:r>
          </a:p>
        </p:txBody>
      </p:sp>
      <p:pic>
        <p:nvPicPr>
          <p:cNvPr id="3" name="Picture 2" descr="A table and graph depict Ford’s production possibilities frontier. For long description in Notes pane, press F6."/>
          <p:cNvPicPr>
            <a:picLocks noChangeAspect="1"/>
          </p:cNvPicPr>
          <p:nvPr/>
        </p:nvPicPr>
        <p:blipFill>
          <a:blip r:embed="rId3"/>
          <a:stretch>
            <a:fillRect/>
          </a:stretch>
        </p:blipFill>
        <p:spPr>
          <a:xfrm>
            <a:off x="4698768" y="1577780"/>
            <a:ext cx="3960725" cy="4596397"/>
          </a:xfrm>
          <a:prstGeom prst="rect">
            <a:avLst/>
          </a:prstGeom>
        </p:spPr>
      </p:pic>
    </p:spTree>
    <p:extLst>
      <p:ext uri="{BB962C8B-B14F-4D97-AF65-F5344CB8AC3E}">
        <p14:creationId xmlns:p14="http://schemas.microsoft.com/office/powerpoint/2010/main" val="1106521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fade">
                                      <p:cBhvr>
                                        <p:cTn id="15" dur="500"/>
                                        <p:tgtEl>
                                          <p:spTgt spid="7">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Effect transition="in" filter="fade">
                                      <p:cBhvr>
                                        <p:cTn id="19" dur="500"/>
                                        <p:tgtEl>
                                          <p:spTgt spid="7">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animEffect transition="in" filter="fade">
                                      <p:cBhvr>
                                        <p:cTn id="23" dur="500"/>
                                        <p:tgtEl>
                                          <p:spTgt spid="7">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2.1 Ford’s Production Possibilities Frontier </a:t>
            </a:r>
            <a:r>
              <a:rPr lang="en-US" sz="2000" b="0" noProof="0" dirty="0"/>
              <a:t>(2 of 2)</a:t>
            </a:r>
            <a:endParaRPr lang="en-US" sz="2000" noProof="0" dirty="0"/>
          </a:p>
        </p:txBody>
      </p:sp>
      <p:sp>
        <p:nvSpPr>
          <p:cNvPr id="7" name="Content Placeholder 6"/>
          <p:cNvSpPr>
            <a:spLocks noGrp="1"/>
          </p:cNvSpPr>
          <p:nvPr>
            <p:ph sz="quarter" idx="15"/>
          </p:nvPr>
        </p:nvSpPr>
        <p:spPr>
          <a:xfrm>
            <a:off x="457200" y="1566908"/>
            <a:ext cx="3580410" cy="3111970"/>
          </a:xfrm>
        </p:spPr>
        <p:txBody>
          <a:bodyPr/>
          <a:lstStyle/>
          <a:p>
            <a:pPr marL="0" lvl="0" indent="0">
              <a:buSzPts val="2200"/>
              <a:buNone/>
            </a:pPr>
            <a:r>
              <a:rPr lang="en-US" sz="2000" noProof="0" dirty="0">
                <a:solidFill>
                  <a:schemeClr val="tx1"/>
                </a:solidFill>
              </a:rPr>
              <a:t>To produce 20 more E</a:t>
            </a:r>
            <a:r>
              <a:rPr lang="en-US" sz="100" noProof="0" dirty="0">
                <a:solidFill>
                  <a:schemeClr val="tx1"/>
                </a:solidFill>
              </a:rPr>
              <a:t> </a:t>
            </a:r>
            <a:r>
              <a:rPr lang="en-US" sz="2000" noProof="0" dirty="0">
                <a:solidFill>
                  <a:schemeClr val="tx1"/>
                </a:solidFill>
              </a:rPr>
              <a:t>V</a:t>
            </a:r>
            <a:r>
              <a:rPr lang="en-US" sz="100" noProof="0" dirty="0">
                <a:solidFill>
                  <a:schemeClr val="tx1"/>
                </a:solidFill>
              </a:rPr>
              <a:t> </a:t>
            </a:r>
            <a:r>
              <a:rPr lang="en-US" sz="2000" noProof="0" dirty="0">
                <a:solidFill>
                  <a:schemeClr val="tx1"/>
                </a:solidFill>
              </a:rPr>
              <a:t>s (e.g., moving from point </a:t>
            </a:r>
            <a:r>
              <a:rPr lang="en-US" sz="2000" i="1" noProof="0" dirty="0">
                <a:solidFill>
                  <a:schemeClr val="tx1"/>
                </a:solidFill>
              </a:rPr>
              <a:t>A</a:t>
            </a:r>
            <a:r>
              <a:rPr lang="en-US" sz="2000" noProof="0" dirty="0">
                <a:solidFill>
                  <a:schemeClr val="tx1"/>
                </a:solidFill>
              </a:rPr>
              <a:t> to </a:t>
            </a:r>
            <a:r>
              <a:rPr lang="en-US" sz="2000" i="1" noProof="0" dirty="0">
                <a:solidFill>
                  <a:schemeClr val="tx1"/>
                </a:solidFill>
              </a:rPr>
              <a:t>B</a:t>
            </a:r>
            <a:r>
              <a:rPr lang="en-US" sz="2000" noProof="0" dirty="0">
                <a:solidFill>
                  <a:schemeClr val="tx1"/>
                </a:solidFill>
              </a:rPr>
              <a:t>), Ford must produce 20 fewer gasoline-powered F-150s.</a:t>
            </a:r>
          </a:p>
          <a:p>
            <a:pPr marL="255600" lvl="0"/>
            <a:r>
              <a:rPr lang="en-US" sz="2000" noProof="0" dirty="0">
                <a:solidFill>
                  <a:schemeClr val="tx1"/>
                </a:solidFill>
              </a:rPr>
              <a:t>The 20 gasoline-powered F-150s are the </a:t>
            </a:r>
            <a:r>
              <a:rPr lang="en-US" sz="2000" b="1" noProof="0" dirty="0">
                <a:solidFill>
                  <a:schemeClr val="tx1"/>
                </a:solidFill>
              </a:rPr>
              <a:t>opportunity</a:t>
            </a:r>
            <a:r>
              <a:rPr lang="en-US" sz="2000" i="1" noProof="0" dirty="0">
                <a:solidFill>
                  <a:schemeClr val="tx1"/>
                </a:solidFill>
              </a:rPr>
              <a:t> </a:t>
            </a:r>
            <a:r>
              <a:rPr lang="en-US" sz="2000" b="1" noProof="0" dirty="0">
                <a:solidFill>
                  <a:schemeClr val="tx1"/>
                </a:solidFill>
              </a:rPr>
              <a:t>cost</a:t>
            </a:r>
            <a:r>
              <a:rPr lang="en-US" sz="2000" noProof="0" dirty="0">
                <a:solidFill>
                  <a:schemeClr val="tx1"/>
                </a:solidFill>
              </a:rPr>
              <a:t> of producing 20 more F-150 Lightnings.</a:t>
            </a:r>
          </a:p>
        </p:txBody>
      </p:sp>
      <p:sp>
        <p:nvSpPr>
          <p:cNvPr id="37" name="Content Placeholder 36"/>
          <p:cNvSpPr>
            <a:spLocks noGrp="1"/>
          </p:cNvSpPr>
          <p:nvPr>
            <p:ph sz="quarter" idx="15"/>
          </p:nvPr>
        </p:nvSpPr>
        <p:spPr>
          <a:xfrm>
            <a:off x="457199" y="4815570"/>
            <a:ext cx="3644537" cy="1389288"/>
          </a:xfrm>
        </p:spPr>
        <p:txBody>
          <a:bodyPr/>
          <a:lstStyle/>
          <a:p>
            <a:pPr marL="0" indent="0">
              <a:buNone/>
            </a:pPr>
            <a:r>
              <a:rPr lang="en-US" sz="2000" b="1" noProof="0" dirty="0">
                <a:solidFill>
                  <a:schemeClr val="tx1"/>
                </a:solidFill>
              </a:rPr>
              <a:t>Opportunity cost</a:t>
            </a:r>
            <a:r>
              <a:rPr lang="en-US" sz="2000" noProof="0" dirty="0">
                <a:solidFill>
                  <a:schemeClr val="tx1"/>
                </a:solidFill>
              </a:rPr>
              <a:t>: The highest-valued alternative that must be given up to engage in an activity.</a:t>
            </a:r>
          </a:p>
        </p:txBody>
      </p:sp>
      <p:pic>
        <p:nvPicPr>
          <p:cNvPr id="6" name="Picture 5" descr="A table and graph depict Ford’s production possibilities frontier. For long description in Notes pane, press F6."/>
          <p:cNvPicPr>
            <a:picLocks noChangeAspect="1"/>
          </p:cNvPicPr>
          <p:nvPr/>
        </p:nvPicPr>
        <p:blipFill>
          <a:blip r:embed="rId3"/>
          <a:stretch>
            <a:fillRect/>
          </a:stretch>
        </p:blipFill>
        <p:spPr>
          <a:xfrm>
            <a:off x="4698010" y="1586073"/>
            <a:ext cx="3960725" cy="4596397"/>
          </a:xfrm>
          <a:prstGeom prst="rect">
            <a:avLst/>
          </a:prstGeom>
        </p:spPr>
      </p:pic>
    </p:spTree>
    <p:extLst>
      <p:ext uri="{BB962C8B-B14F-4D97-AF65-F5344CB8AC3E}">
        <p14:creationId xmlns:p14="http://schemas.microsoft.com/office/powerpoint/2010/main" val="2659418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7">
                                            <p:txEl>
                                              <p:pRg st="0" end="0"/>
                                            </p:txEl>
                                          </p:spTgt>
                                        </p:tgtEl>
                                        <p:attrNameLst>
                                          <p:attrName>style.visibility</p:attrName>
                                        </p:attrNameLst>
                                      </p:cBhvr>
                                      <p:to>
                                        <p:strVal val="visible"/>
                                      </p:to>
                                    </p:set>
                                    <p:animEffect transition="in" filter="fade">
                                      <p:cBhvr>
                                        <p:cTn id="15" dur="500"/>
                                        <p:tgtEl>
                                          <p:spTgt spid="37">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37"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2.2 Increasing Marginal Opportunity Costs</a:t>
            </a:r>
          </a:p>
        </p:txBody>
      </p:sp>
      <p:sp>
        <p:nvSpPr>
          <p:cNvPr id="6" name="Content Placeholder 5"/>
          <p:cNvSpPr>
            <a:spLocks noGrp="1"/>
          </p:cNvSpPr>
          <p:nvPr>
            <p:ph sz="quarter" idx="15"/>
          </p:nvPr>
        </p:nvSpPr>
        <p:spPr>
          <a:xfrm>
            <a:off x="457200" y="1558412"/>
            <a:ext cx="3760839" cy="4429433"/>
          </a:xfrm>
        </p:spPr>
        <p:txBody>
          <a:bodyPr/>
          <a:lstStyle/>
          <a:p>
            <a:pPr marL="0" lvl="0" indent="0">
              <a:spcBef>
                <a:spcPts val="0"/>
              </a:spcBef>
              <a:buSzPts val="2200"/>
              <a:buNone/>
            </a:pPr>
            <a:r>
              <a:rPr lang="en-US" sz="1800" noProof="0" dirty="0"/>
              <a:t>On the previous slide, opportunity costs were constant.</a:t>
            </a:r>
          </a:p>
          <a:p>
            <a:pPr marL="0" lvl="0" indent="0">
              <a:spcBef>
                <a:spcPts val="1200"/>
              </a:spcBef>
              <a:buSzPts val="2200"/>
              <a:buNone/>
            </a:pPr>
            <a:r>
              <a:rPr lang="en-US" sz="1800" noProof="0" dirty="0"/>
              <a:t>But opportunity costs are often increasing.</a:t>
            </a:r>
          </a:p>
          <a:p>
            <a:pPr marL="0" lvl="0" indent="0">
              <a:spcBef>
                <a:spcPts val="1200"/>
              </a:spcBef>
              <a:buSzPts val="2200"/>
              <a:buNone/>
            </a:pPr>
            <a:r>
              <a:rPr lang="en-US" sz="1800" noProof="0" dirty="0"/>
              <a:t>Why? Some resources are better suited to one task than another. The first resources to “switch” are the one best suited to switching.</a:t>
            </a:r>
          </a:p>
          <a:p>
            <a:pPr marL="0" lvl="0" indent="0">
              <a:spcBef>
                <a:spcPts val="1200"/>
              </a:spcBef>
              <a:buSzPts val="2200"/>
              <a:buNone/>
            </a:pPr>
            <a:r>
              <a:rPr lang="en-US" sz="1800" b="1" noProof="0" dirty="0"/>
              <a:t>The more resources already devoted to an activity, the smaller the payoff to devoting additional resources to that activity.</a:t>
            </a:r>
          </a:p>
        </p:txBody>
      </p:sp>
      <p:pic>
        <p:nvPicPr>
          <p:cNvPr id="3" name="Picture 2" descr="A graph demonstrates increasing marginal opportunity costs. For long description in Notes pane, press F6."/>
          <p:cNvPicPr>
            <a:picLocks noChangeAspect="1"/>
          </p:cNvPicPr>
          <p:nvPr/>
        </p:nvPicPr>
        <p:blipFill>
          <a:blip r:embed="rId3"/>
          <a:stretch>
            <a:fillRect/>
          </a:stretch>
        </p:blipFill>
        <p:spPr>
          <a:xfrm>
            <a:off x="4530436" y="1569373"/>
            <a:ext cx="4157832" cy="3304318"/>
          </a:xfrm>
          <a:prstGeom prst="rect">
            <a:avLst/>
          </a:prstGeom>
        </p:spPr>
      </p:pic>
    </p:spTree>
    <p:extLst>
      <p:ext uri="{BB962C8B-B14F-4D97-AF65-F5344CB8AC3E}">
        <p14:creationId xmlns:p14="http://schemas.microsoft.com/office/powerpoint/2010/main" val="1885355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2.3 Economic Growth (Panel (a))</a:t>
            </a:r>
          </a:p>
        </p:txBody>
      </p:sp>
      <p:sp>
        <p:nvSpPr>
          <p:cNvPr id="6" name="Content Placeholder 5"/>
          <p:cNvSpPr>
            <a:spLocks noGrp="1"/>
          </p:cNvSpPr>
          <p:nvPr>
            <p:ph sz="quarter" idx="15"/>
          </p:nvPr>
        </p:nvSpPr>
        <p:spPr>
          <a:xfrm>
            <a:off x="457200" y="1558413"/>
            <a:ext cx="4114800" cy="4678876"/>
          </a:xfrm>
        </p:spPr>
        <p:txBody>
          <a:bodyPr/>
          <a:lstStyle/>
          <a:p>
            <a:pPr marL="0" lvl="0" indent="0">
              <a:spcBef>
                <a:spcPts val="0"/>
              </a:spcBef>
              <a:buSzPts val="2200"/>
              <a:buNone/>
            </a:pPr>
            <a:r>
              <a:rPr lang="en-US" sz="2200" noProof="0" dirty="0"/>
              <a:t>As more economic resources become available, the economy can move from point </a:t>
            </a:r>
            <a:r>
              <a:rPr lang="en-US" sz="2200" i="1" noProof="0" dirty="0"/>
              <a:t>A</a:t>
            </a:r>
            <a:r>
              <a:rPr lang="en-US" sz="2200" noProof="0" dirty="0"/>
              <a:t> to point </a:t>
            </a:r>
            <a:r>
              <a:rPr lang="en-US" sz="2200" i="1" noProof="0" dirty="0"/>
              <a:t>B</a:t>
            </a:r>
            <a:r>
              <a:rPr lang="en-US" sz="2200" noProof="0" dirty="0"/>
              <a:t>, producing more tanks and more automobiles.</a:t>
            </a:r>
          </a:p>
          <a:p>
            <a:pPr marL="0" lvl="0" indent="0">
              <a:buSzPts val="2200"/>
              <a:buNone/>
            </a:pPr>
            <a:r>
              <a:rPr lang="en-US" sz="2200" noProof="0" dirty="0"/>
              <a:t>Shifts in the production possibilities frontier represent </a:t>
            </a:r>
            <a:r>
              <a:rPr lang="en-US" sz="2200" b="1" noProof="0" dirty="0"/>
              <a:t>economic growth</a:t>
            </a:r>
            <a:r>
              <a:rPr lang="en-US" sz="2200" noProof="0" dirty="0"/>
              <a:t>.</a:t>
            </a:r>
          </a:p>
          <a:p>
            <a:pPr marL="0" lvl="0" indent="0">
              <a:buSzPts val="2200"/>
              <a:buNone/>
            </a:pPr>
            <a:r>
              <a:rPr lang="en-US" sz="2200" b="1" noProof="0" dirty="0"/>
              <a:t>Economic growth</a:t>
            </a:r>
            <a:r>
              <a:rPr lang="en-US" sz="2200" noProof="0" dirty="0"/>
              <a:t>: The ability of the economy to increase the production of goods and services.</a:t>
            </a:r>
          </a:p>
        </p:txBody>
      </p:sp>
      <p:pic>
        <p:nvPicPr>
          <p:cNvPr id="3" name="Picture 2" descr="Graphs A depict economic growth patterns in the automobile industry. For long description in Notes pane, press F6."/>
          <p:cNvPicPr>
            <a:picLocks noChangeAspect="1"/>
          </p:cNvPicPr>
          <p:nvPr/>
        </p:nvPicPr>
        <p:blipFill>
          <a:blip r:embed="rId3"/>
          <a:stretch>
            <a:fillRect/>
          </a:stretch>
        </p:blipFill>
        <p:spPr>
          <a:xfrm>
            <a:off x="4693711" y="1568313"/>
            <a:ext cx="3993226" cy="2767824"/>
          </a:xfrm>
          <a:prstGeom prst="rect">
            <a:avLst/>
          </a:prstGeom>
        </p:spPr>
      </p:pic>
    </p:spTree>
    <p:extLst>
      <p:ext uri="{BB962C8B-B14F-4D97-AF65-F5344CB8AC3E}">
        <p14:creationId xmlns:p14="http://schemas.microsoft.com/office/powerpoint/2010/main" val="100037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6D90B95B22DD945BDFF45EB84A5E21C" ma:contentTypeVersion="11" ma:contentTypeDescription="Create a new document." ma:contentTypeScope="" ma:versionID="d64c759ff087fb2f361248d72b503ae0">
  <xsd:schema xmlns:xsd="http://www.w3.org/2001/XMLSchema" xmlns:xs="http://www.w3.org/2001/XMLSchema" xmlns:p="http://schemas.microsoft.com/office/2006/metadata/properties" xmlns:ns2="7c1bd8dc-4e40-424f-a15f-9ffcd522197f" xmlns:ns3="6125ffc9-2c56-435e-8267-1393444907b2" targetNamespace="http://schemas.microsoft.com/office/2006/metadata/properties" ma:root="true" ma:fieldsID="7322cfddf5e3a731f65b591fdc9947f5" ns2:_="" ns3:_="">
    <xsd:import namespace="7c1bd8dc-4e40-424f-a15f-9ffcd522197f"/>
    <xsd:import namespace="6125ffc9-2c56-435e-8267-1393444907b2"/>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1bd8dc-4e40-424f-a15f-9ffcd522197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125ffc9-2c56-435e-8267-1393444907b2"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33C1EE8-3186-4A49-AA8F-504D619EB0F3}">
  <ds:schemaRefs>
    <ds:schemaRef ds:uri="7c1bd8dc-4e40-424f-a15f-9ffcd522197f"/>
    <ds:schemaRef ds:uri="http://www.w3.org/XML/1998/namespace"/>
    <ds:schemaRef ds:uri="http://purl.org/dc/terms/"/>
    <ds:schemaRef ds:uri="http://schemas.microsoft.com/office/2006/metadata/properties"/>
    <ds:schemaRef ds:uri="http://schemas.microsoft.com/office/2006/documentManagement/types"/>
    <ds:schemaRef ds:uri="http://purl.org/dc/dcmitype/"/>
    <ds:schemaRef ds:uri="http://purl.org/dc/elements/1.1/"/>
    <ds:schemaRef ds:uri="http://schemas.microsoft.com/office/infopath/2007/PartnerControls"/>
    <ds:schemaRef ds:uri="http://schemas.openxmlformats.org/package/2006/metadata/core-properties"/>
    <ds:schemaRef ds:uri="6125ffc9-2c56-435e-8267-1393444907b2"/>
  </ds:schemaRefs>
</ds:datastoreItem>
</file>

<file path=customXml/itemProps2.xml><?xml version="1.0" encoding="utf-8"?>
<ds:datastoreItem xmlns:ds="http://schemas.openxmlformats.org/officeDocument/2006/customXml" ds:itemID="{5D27F213-4197-435F-9ACB-9EC9BA44D45D}">
  <ds:schemaRefs>
    <ds:schemaRef ds:uri="http://schemas.microsoft.com/sharepoint/v3/contenttype/forms"/>
  </ds:schemaRefs>
</ds:datastoreItem>
</file>

<file path=customXml/itemProps3.xml><?xml version="1.0" encoding="utf-8"?>
<ds:datastoreItem xmlns:ds="http://schemas.openxmlformats.org/officeDocument/2006/customXml" ds:itemID="{59938AAF-1E53-4B78-9055-8D4D18AA24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1bd8dc-4e40-424f-a15f-9ffcd522197f"/>
    <ds:schemaRef ds:uri="6125ffc9-2c56-435e-8267-1393444907b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1016</TotalTime>
  <Words>4378</Words>
  <Application>Microsoft Office PowerPoint</Application>
  <PresentationFormat>On-screen Show (4:3)</PresentationFormat>
  <Paragraphs>282</Paragraphs>
  <Slides>36</Slides>
  <Notes>23</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36</vt:i4>
      </vt:variant>
    </vt:vector>
  </HeadingPairs>
  <TitlesOfParts>
    <vt:vector size="44" baseType="lpstr">
      <vt:lpstr>Verdana</vt:lpstr>
      <vt:lpstr>Times New Roman</vt:lpstr>
      <vt:lpstr>Noto Sans Symbols</vt:lpstr>
      <vt:lpstr>Arial</vt:lpstr>
      <vt:lpstr>Segoe UI</vt:lpstr>
      <vt:lpstr>USHE</vt:lpstr>
      <vt:lpstr>USHE_slide options</vt:lpstr>
      <vt:lpstr>Equation</vt:lpstr>
      <vt:lpstr>Macroeconomics</vt:lpstr>
      <vt:lpstr>Chapter Outline</vt:lpstr>
      <vt:lpstr>Ford Faces a Trade-Off at Its Dearborn, Michigan Plant</vt:lpstr>
      <vt:lpstr>Scarcity and Trade-offs</vt:lpstr>
      <vt:lpstr>2.1 Production Possibilities Frontiers and Opportunity Costs</vt:lpstr>
      <vt:lpstr>Figure 2.1 Ford’s Production Possibilities Frontier (1 of 2)</vt:lpstr>
      <vt:lpstr>Figure 2.1 Ford’s Production Possibilities Frontier (2 of 2)</vt:lpstr>
      <vt:lpstr>Figure 2.2 Increasing Marginal Opportunity Costs</vt:lpstr>
      <vt:lpstr>Figure 2.3 Economic Growth (Panel (a))</vt:lpstr>
      <vt:lpstr>Figure 2.3 Economic Growth (Panel (b))</vt:lpstr>
      <vt:lpstr>Extra Apply the Concept: A P P F for Exam Grades</vt:lpstr>
      <vt:lpstr>2.2 Comparative Advantage and Trade</vt:lpstr>
      <vt:lpstr>Figure 2.4 Production Possibilities for You and Your Neighbor, Without Trade (1 of 2)</vt:lpstr>
      <vt:lpstr>Specialization and Gains from Trade</vt:lpstr>
      <vt:lpstr>Figure 2.4 Production Possibilities for You and Your Neighbor, Without Trade (2 of 2)</vt:lpstr>
      <vt:lpstr>Figure 2.5 Gains From Trade (1 of 2)</vt:lpstr>
      <vt:lpstr>Figure 2.5 Gains From Trade (2 of 2)</vt:lpstr>
      <vt:lpstr>Table 2.1 A Summary of the Gains from Trade</vt:lpstr>
      <vt:lpstr>Explaining the Gains From Specialization and Trade</vt:lpstr>
      <vt:lpstr>Table 2.2 Opportunity Costs of Picking Apples and Cherries</vt:lpstr>
      <vt:lpstr>Apply the Concept: Comparative Advantage, Opportunity Cost, and Housework</vt:lpstr>
      <vt:lpstr>2.3 The Market System</vt:lpstr>
      <vt:lpstr>The Four Factors of Production</vt:lpstr>
      <vt:lpstr>Households and Firms</vt:lpstr>
      <vt:lpstr>Figure 2.6 The Circular-Flow Diagram (1 of 2)</vt:lpstr>
      <vt:lpstr>Figure 2.6 The Circular-Flow Diagram (2 of 2)</vt:lpstr>
      <vt:lpstr>The Gains From Free Markets</vt:lpstr>
      <vt:lpstr>The Market Mechanism</vt:lpstr>
      <vt:lpstr>How does the Market Mechanism Work?</vt:lpstr>
      <vt:lpstr>How the Market Mobilizes Knowledge</vt:lpstr>
      <vt:lpstr>Apply the Concept: How Do You Make an i Pad?</vt:lpstr>
      <vt:lpstr>The Role of the Entrepreneur in the Market System</vt:lpstr>
      <vt:lpstr>The Legal Basis of a Successful Market System</vt:lpstr>
      <vt:lpstr>Apply the Concept: What Is Socialism? (1 of 2)</vt:lpstr>
      <vt:lpstr>Apply the Concept: What Is Socialism? (2 of 2)</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Macroeconomics, Ninth Edition, Chapter 2, Trade-offs, Comparative Advantage, and the Market System</dc:title>
  <dc:subject>Economics</dc:subject>
  <dc:creator>Hubbard/O'Brien</dc:creator>
  <cp:keywords>Macroeconomics</cp:keywords>
  <dc:description>Long description alt-text is inserted in the notes pane; Additional author contents are available on the Notes Pane.</dc:description>
  <cp:lastModifiedBy>Chiranjeevi Kumar</cp:lastModifiedBy>
  <cp:revision>912</cp:revision>
  <dcterms:modified xsi:type="dcterms:W3CDTF">2024-05-03T10:29:59Z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0x01010086D90B95B22DD945BDFF45EB84A5E21C</vt:lpwstr>
  </property>
</Properties>
</file>